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1" r:id="rId4"/>
    <p:sldId id="262" r:id="rId5"/>
    <p:sldId id="263" r:id="rId6"/>
    <p:sldId id="264" r:id="rId7"/>
    <p:sldId id="266" r:id="rId8"/>
    <p:sldId id="260" r:id="rId9"/>
    <p:sldId id="267" r:id="rId10"/>
    <p:sldId id="257" r:id="rId11"/>
    <p:sldId id="274" r:id="rId12"/>
    <p:sldId id="268" r:id="rId13"/>
    <p:sldId id="269" r:id="rId14"/>
    <p:sldId id="273"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varScale="1">
        <p:scale>
          <a:sx n="82" d="100"/>
          <a:sy n="82" d="100"/>
        </p:scale>
        <p:origin x="1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5/12/2025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14002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5/12/2025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353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5/12/2025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6872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5/12/2025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6949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5/12/2025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6235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5/12/2025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6507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5/12/2025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15311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5/12/2025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3016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5/12/2025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5471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5/12/2025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95477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5/12/2025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0487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5/12/2025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82390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EF1E1A2-29ED-72CA-0D5F-DE40433B3A38}"/>
              </a:ext>
            </a:extLst>
          </p:cNvPr>
          <p:cNvSpPr>
            <a:spLocks noGrp="1"/>
          </p:cNvSpPr>
          <p:nvPr>
            <p:ph type="title"/>
          </p:nvPr>
        </p:nvSpPr>
        <p:spPr>
          <a:xfrm>
            <a:off x="800100" y="1177349"/>
            <a:ext cx="10668965" cy="2846012"/>
          </a:xfrm>
        </p:spPr>
        <p:txBody>
          <a:bodyPr vert="horz" lIns="91440" tIns="45720" rIns="91440" bIns="45720" rtlCol="0" anchor="t">
            <a:noAutofit/>
          </a:bodyPr>
          <a:lstStyle/>
          <a:p>
            <a:pPr>
              <a:lnSpc>
                <a:spcPct val="90000"/>
              </a:lnSpc>
              <a:spcAft>
                <a:spcPts val="800"/>
              </a:spcAft>
            </a:pPr>
            <a:r>
              <a:rPr lang="en-US" sz="2400" b="1" dirty="0">
                <a:effectLst/>
                <a:latin typeface="Calibri" panose="020F0502020204030204" pitchFamily="34" charset="0"/>
                <a:cs typeface="Calibri" panose="020F0502020204030204" pitchFamily="34" charset="0"/>
              </a:rPr>
              <a:t>Designing and developing a novel culinary dish incorporating </a:t>
            </a:r>
            <a:r>
              <a:rPr lang="en-US" sz="2400" b="1" dirty="0" err="1">
                <a:effectLst/>
                <a:latin typeface="Calibri" panose="020F0502020204030204" pitchFamily="34" charset="0"/>
                <a:cs typeface="Calibri" panose="020F0502020204030204" pitchFamily="34" charset="0"/>
              </a:rPr>
              <a:t>colour</a:t>
            </a:r>
            <a:r>
              <a:rPr lang="en-US" sz="2400" b="1" dirty="0">
                <a:effectLst/>
                <a:latin typeface="Calibri" panose="020F0502020204030204" pitchFamily="34" charset="0"/>
                <a:cs typeface="Calibri" panose="020F0502020204030204" pitchFamily="34" charset="0"/>
              </a:rPr>
              <a:t> changing ingredients and 4D technology</a:t>
            </a:r>
            <a:br>
              <a:rPr lang="en-US" sz="2400" b="1" dirty="0">
                <a:effectLst/>
                <a:latin typeface="Calibri" panose="020F0502020204030204" pitchFamily="34" charset="0"/>
                <a:cs typeface="Calibri" panose="020F0502020204030204" pitchFamily="34" charset="0"/>
              </a:rPr>
            </a:br>
            <a:br>
              <a:rPr lang="en-US" sz="2400" dirty="0">
                <a:effectLst/>
                <a:latin typeface="Calibri" panose="020F0502020204030204" pitchFamily="34" charset="0"/>
                <a:cs typeface="Calibri" panose="020F0502020204030204" pitchFamily="34" charset="0"/>
              </a:rPr>
            </a:br>
            <a:br>
              <a:rPr lang="en-US" sz="2400" dirty="0">
                <a:effectLst/>
                <a:latin typeface="Calibri" panose="020F0502020204030204" pitchFamily="34" charset="0"/>
                <a:cs typeface="Calibri" panose="020F0502020204030204" pitchFamily="34" charset="0"/>
              </a:rPr>
            </a:br>
            <a:r>
              <a:rPr lang="en-US" sz="2400" dirty="0">
                <a:effectLst/>
                <a:latin typeface="Calibri" panose="020F0502020204030204" pitchFamily="34" charset="0"/>
                <a:cs typeface="Calibri" panose="020F0502020204030204" pitchFamily="34" charset="0"/>
              </a:rPr>
              <a:t>Róisín Burke, Rachel Cooney, Ben Fitzgerald, Charlotte </a:t>
            </a:r>
            <a:r>
              <a:rPr lang="en-US" sz="2400" dirty="0" err="1">
                <a:effectLst/>
                <a:latin typeface="Calibri" panose="020F0502020204030204" pitchFamily="34" charset="0"/>
                <a:cs typeface="Calibri" panose="020F0502020204030204" pitchFamily="34" charset="0"/>
              </a:rPr>
              <a:t>Lambe</a:t>
            </a:r>
            <a:r>
              <a:rPr lang="en-US" sz="2400" dirty="0">
                <a:effectLst/>
                <a:latin typeface="Calibri" panose="020F0502020204030204" pitchFamily="34" charset="0"/>
                <a:cs typeface="Calibri" panose="020F0502020204030204" pitchFamily="34" charset="0"/>
              </a:rPr>
              <a:t>, Rosie Muldowney and Pierce Prendergast.</a:t>
            </a:r>
            <a:br>
              <a:rPr lang="en-US" sz="2400" dirty="0">
                <a:effectLst/>
                <a:latin typeface="Calibri" panose="020F0502020204030204" pitchFamily="34" charset="0"/>
                <a:cs typeface="Calibri" panose="020F0502020204030204" pitchFamily="34" charset="0"/>
              </a:rPr>
            </a:br>
            <a:br>
              <a:rPr lang="en-US" sz="2400" dirty="0">
                <a:effectLst/>
                <a:latin typeface="Calibri" panose="020F0502020204030204" pitchFamily="34" charset="0"/>
                <a:cs typeface="Calibri" panose="020F0502020204030204" pitchFamily="34" charset="0"/>
              </a:rPr>
            </a:br>
            <a:br>
              <a:rPr lang="en-US" sz="2400" dirty="0">
                <a:effectLst/>
                <a:latin typeface="Calibri" panose="020F0502020204030204" pitchFamily="34" charset="0"/>
                <a:cs typeface="Calibri" panose="020F0502020204030204" pitchFamily="34" charset="0"/>
              </a:rPr>
            </a:br>
            <a:r>
              <a:rPr lang="en-US" sz="2400" dirty="0">
                <a:effectLst/>
                <a:latin typeface="Calibri" panose="020F0502020204030204" pitchFamily="34" charset="0"/>
                <a:cs typeface="Calibri" panose="020F0502020204030204" pitchFamily="34" charset="0"/>
              </a:rPr>
              <a:t>School of Culinary Arts and Food Technology, TU Dublin, Grangegorman, Dublin 7, Ireland.</a:t>
            </a:r>
            <a:br>
              <a:rPr lang="en-US" sz="2400" dirty="0">
                <a:effectLst/>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cxnSp>
        <p:nvCxnSpPr>
          <p:cNvPr id="61" name="Straight Connector 6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blue text on a white background&#10;&#10;Description automatically generated">
            <a:extLst>
              <a:ext uri="{FF2B5EF4-FFF2-40B4-BE49-F238E27FC236}">
                <a16:creationId xmlns:a16="http://schemas.microsoft.com/office/drawing/2014/main" id="{5FEDF4FE-0304-E34F-A14C-D09C05DF85E8}"/>
              </a:ext>
            </a:extLst>
          </p:cNvPr>
          <p:cNvPicPr>
            <a:picLocks noChangeAspect="1"/>
          </p:cNvPicPr>
          <p:nvPr/>
        </p:nvPicPr>
        <p:blipFill>
          <a:blip r:embed="rId2">
            <a:extLst>
              <a:ext uri="{28A0092B-C50C-407E-A947-70E740481C1C}">
                <a14:useLocalDpi xmlns:a14="http://schemas.microsoft.com/office/drawing/2010/main" val="0"/>
              </a:ext>
            </a:extLst>
          </a:blip>
          <a:srcRect t="9433" r="1" b="9623"/>
          <a:stretch/>
        </p:blipFill>
        <p:spPr>
          <a:xfrm>
            <a:off x="9029700" y="4788181"/>
            <a:ext cx="2801661" cy="1329295"/>
          </a:xfrm>
          <a:prstGeom prst="rect">
            <a:avLst/>
          </a:prstGeom>
        </p:spPr>
      </p:pic>
      <p:cxnSp>
        <p:nvCxnSpPr>
          <p:cNvPr id="63" name="Straight Connector 62">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885"/>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02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873CD-8B56-AF20-1BD9-117E83870B61}"/>
              </a:ext>
            </a:extLst>
          </p:cNvPr>
          <p:cNvSpPr>
            <a:spLocks noGrp="1"/>
          </p:cNvSpPr>
          <p:nvPr>
            <p:ph type="title"/>
          </p:nvPr>
        </p:nvSpPr>
        <p:spPr>
          <a:xfrm>
            <a:off x="666424" y="1532964"/>
            <a:ext cx="3744211" cy="2560589"/>
          </a:xfrm>
        </p:spPr>
        <p:txBody>
          <a:bodyPr vert="horz" lIns="91440" tIns="45720" rIns="91440" bIns="45720" rtlCol="0" anchor="b">
            <a:normAutofit/>
          </a:bodyPr>
          <a:lstStyle/>
          <a:p>
            <a:r>
              <a:rPr lang="en-US" sz="4400" b="1" dirty="0">
                <a:latin typeface="Calibri" panose="020F0502020204030204" pitchFamily="34" charset="0"/>
                <a:cs typeface="Calibri" panose="020F0502020204030204" pitchFamily="34" charset="0"/>
              </a:rPr>
              <a:t>3D Printing of Duck PARTS</a:t>
            </a:r>
          </a:p>
        </p:txBody>
      </p:sp>
      <p:cxnSp>
        <p:nvCxnSpPr>
          <p:cNvPr id="33" name="Straight Connector 32">
            <a:extLst>
              <a:ext uri="{FF2B5EF4-FFF2-40B4-BE49-F238E27FC236}">
                <a16:creationId xmlns:a16="http://schemas.microsoft.com/office/drawing/2014/main" id="{17594EFD-13B0-401C-9650-853A2EAE9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machine&#10;&#10;Description automatically generated">
            <a:extLst>
              <a:ext uri="{FF2B5EF4-FFF2-40B4-BE49-F238E27FC236}">
                <a16:creationId xmlns:a16="http://schemas.microsoft.com/office/drawing/2014/main" id="{E21CB106-50DE-FAD7-BB6A-D1742DCA6349}"/>
              </a:ext>
            </a:extLst>
          </p:cNvPr>
          <p:cNvPicPr>
            <a:picLocks noChangeAspect="1"/>
          </p:cNvPicPr>
          <p:nvPr/>
        </p:nvPicPr>
        <p:blipFill>
          <a:blip r:embed="rId2">
            <a:extLst>
              <a:ext uri="{28A0092B-C50C-407E-A947-70E740481C1C}">
                <a14:useLocalDpi xmlns:a14="http://schemas.microsoft.com/office/drawing/2010/main" val="0"/>
              </a:ext>
            </a:extLst>
          </a:blip>
          <a:srcRect l="2869" r="32428" b="-3"/>
          <a:stretch/>
        </p:blipFill>
        <p:spPr>
          <a:xfrm rot="5400000">
            <a:off x="4988981" y="1832974"/>
            <a:ext cx="2761214" cy="3200732"/>
          </a:xfrm>
          <a:prstGeom prst="rect">
            <a:avLst/>
          </a:prstGeom>
        </p:spPr>
      </p:pic>
      <p:pic>
        <p:nvPicPr>
          <p:cNvPr id="6" name="Content Placeholder 5" descr="A close up of a black and white sign&#10;&#10;Description automatically generated">
            <a:extLst>
              <a:ext uri="{FF2B5EF4-FFF2-40B4-BE49-F238E27FC236}">
                <a16:creationId xmlns:a16="http://schemas.microsoft.com/office/drawing/2014/main" id="{47DD4E7E-6F5C-ECA6-B5EA-5592B23E083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34837" b="-3"/>
          <a:stretch/>
        </p:blipFill>
        <p:spPr>
          <a:xfrm rot="5400000">
            <a:off x="8368923" y="1813771"/>
            <a:ext cx="2810773" cy="3235182"/>
          </a:xfrm>
          <a:prstGeom prst="rect">
            <a:avLst/>
          </a:prstGeom>
        </p:spPr>
      </p:pic>
      <p:cxnSp>
        <p:nvCxnSpPr>
          <p:cNvPr id="35" name="Straight Connector 34">
            <a:extLst>
              <a:ext uri="{FF2B5EF4-FFF2-40B4-BE49-F238E27FC236}">
                <a16:creationId xmlns:a16="http://schemas.microsoft.com/office/drawing/2014/main" id="{3EC41E46-FD55-45CE-BBBB-673BDF0205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2C6AA32-A0E3-1852-A424-20DEAD243A60}"/>
              </a:ext>
            </a:extLst>
          </p:cNvPr>
          <p:cNvPicPr>
            <a:picLocks noChangeAspect="1"/>
          </p:cNvPicPr>
          <p:nvPr/>
        </p:nvPicPr>
        <p:blipFill>
          <a:blip r:embed="rId4"/>
          <a:stretch>
            <a:fillRect/>
          </a:stretch>
        </p:blipFill>
        <p:spPr>
          <a:xfrm>
            <a:off x="0" y="5506327"/>
            <a:ext cx="2804403" cy="1335140"/>
          </a:xfrm>
          <a:prstGeom prst="rect">
            <a:avLst/>
          </a:prstGeom>
        </p:spPr>
      </p:pic>
    </p:spTree>
    <p:extLst>
      <p:ext uri="{BB962C8B-B14F-4D97-AF65-F5344CB8AC3E}">
        <p14:creationId xmlns:p14="http://schemas.microsoft.com/office/powerpoint/2010/main" val="257683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9107-9A1E-80B1-6B35-6DD0CAD2DA62}"/>
              </a:ext>
            </a:extLst>
          </p:cNvPr>
          <p:cNvSpPr>
            <a:spLocks noGrp="1"/>
          </p:cNvSpPr>
          <p:nvPr>
            <p:ph type="title"/>
          </p:nvPr>
        </p:nvSpPr>
        <p:spPr/>
        <p:txBody>
          <a:bodyPr/>
          <a:lstStyle/>
          <a:p>
            <a:r>
              <a:rPr lang="en-IE" b="1" dirty="0">
                <a:latin typeface="Calibri" panose="020F0502020204030204" pitchFamily="34" charset="0"/>
                <a:cs typeface="Calibri" panose="020F0502020204030204" pitchFamily="34" charset="0"/>
              </a:rPr>
              <a:t>Duck Body</a:t>
            </a:r>
          </a:p>
        </p:txBody>
      </p:sp>
      <p:pic>
        <p:nvPicPr>
          <p:cNvPr id="6" name="Content Placeholder 5" descr="A close-up of a sign&#10;&#10;Description automatically generated">
            <a:extLst>
              <a:ext uri="{FF2B5EF4-FFF2-40B4-BE49-F238E27FC236}">
                <a16:creationId xmlns:a16="http://schemas.microsoft.com/office/drawing/2014/main" id="{40BA9F06-B98B-4E3B-8A3C-8FBA23B7972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439863" y="2689225"/>
            <a:ext cx="3740150" cy="2805112"/>
          </a:xfrm>
        </p:spPr>
      </p:pic>
      <p:pic>
        <p:nvPicPr>
          <p:cNvPr id="8" name="Content Placeholder 7" descr="A small round object on a grid&#10;&#10;Description automatically generated">
            <a:extLst>
              <a:ext uri="{FF2B5EF4-FFF2-40B4-BE49-F238E27FC236}">
                <a16:creationId xmlns:a16="http://schemas.microsoft.com/office/drawing/2014/main" id="{23D20788-3295-A3C1-0A5F-87D625E1C9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916738" y="2689225"/>
            <a:ext cx="3740150" cy="2805112"/>
          </a:xfrm>
        </p:spPr>
      </p:pic>
    </p:spTree>
    <p:extLst>
      <p:ext uri="{BB962C8B-B14F-4D97-AF65-F5344CB8AC3E}">
        <p14:creationId xmlns:p14="http://schemas.microsoft.com/office/powerpoint/2010/main" val="2992524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01A83-8E34-7A63-078C-09770373AF78}"/>
              </a:ext>
            </a:extLst>
          </p:cNvPr>
          <p:cNvSpPr>
            <a:spLocks noGrp="1"/>
          </p:cNvSpPr>
          <p:nvPr>
            <p:ph type="title"/>
          </p:nvPr>
        </p:nvSpPr>
        <p:spPr/>
        <p:txBody>
          <a:bodyPr/>
          <a:lstStyle/>
          <a:p>
            <a:r>
              <a:rPr lang="en-IE" b="1" dirty="0">
                <a:latin typeface="Calibri" panose="020F0502020204030204" pitchFamily="34" charset="0"/>
                <a:cs typeface="Calibri" panose="020F0502020204030204" pitchFamily="34" charset="0"/>
              </a:rPr>
              <a:t>Assembling the 3D Printed Duck</a:t>
            </a:r>
          </a:p>
        </p:txBody>
      </p:sp>
      <p:pic>
        <p:nvPicPr>
          <p:cNvPr id="6" name="Picture Placeholder 5">
            <a:extLst>
              <a:ext uri="{FF2B5EF4-FFF2-40B4-BE49-F238E27FC236}">
                <a16:creationId xmlns:a16="http://schemas.microsoft.com/office/drawing/2014/main" id="{A9F016EA-94F8-B301-0877-67C74167C60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0872" r="20872"/>
          <a:stretch>
            <a:fillRect/>
          </a:stretch>
        </p:blipFill>
        <p:spPr>
          <a:xfrm rot="5400000">
            <a:off x="5872163" y="377825"/>
            <a:ext cx="4794250" cy="6172200"/>
          </a:xfrm>
        </p:spPr>
      </p:pic>
      <p:pic>
        <p:nvPicPr>
          <p:cNvPr id="7" name="Picture 6">
            <a:extLst>
              <a:ext uri="{FF2B5EF4-FFF2-40B4-BE49-F238E27FC236}">
                <a16:creationId xmlns:a16="http://schemas.microsoft.com/office/drawing/2014/main" id="{8BEC8CD5-19E0-3E02-438B-00820A51E2DD}"/>
              </a:ext>
            </a:extLst>
          </p:cNvPr>
          <p:cNvPicPr>
            <a:picLocks noChangeAspect="1"/>
          </p:cNvPicPr>
          <p:nvPr/>
        </p:nvPicPr>
        <p:blipFill>
          <a:blip r:embed="rId3"/>
          <a:stretch>
            <a:fillRect/>
          </a:stretch>
        </p:blipFill>
        <p:spPr>
          <a:xfrm>
            <a:off x="742914" y="5305338"/>
            <a:ext cx="2804403" cy="1335140"/>
          </a:xfrm>
          <a:prstGeom prst="rect">
            <a:avLst/>
          </a:prstGeom>
        </p:spPr>
      </p:pic>
    </p:spTree>
    <p:extLst>
      <p:ext uri="{BB962C8B-B14F-4D97-AF65-F5344CB8AC3E}">
        <p14:creationId xmlns:p14="http://schemas.microsoft.com/office/powerpoint/2010/main" val="385891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D0046-92EE-D428-ED2F-39F458832B3D}"/>
              </a:ext>
            </a:extLst>
          </p:cNvPr>
          <p:cNvSpPr>
            <a:spLocks noGrp="1"/>
          </p:cNvSpPr>
          <p:nvPr>
            <p:ph type="title"/>
          </p:nvPr>
        </p:nvSpPr>
        <p:spPr>
          <a:xfrm>
            <a:off x="6696186" y="909636"/>
            <a:ext cx="4800600" cy="2149445"/>
          </a:xfrm>
        </p:spPr>
        <p:txBody>
          <a:bodyPr vert="horz" lIns="91440" tIns="45720" rIns="91440" bIns="45720" rtlCol="0" anchor="t">
            <a:noAutofit/>
          </a:bodyPr>
          <a:lstStyle/>
          <a:p>
            <a:pPr>
              <a:lnSpc>
                <a:spcPct val="90000"/>
              </a:lnSpc>
            </a:pPr>
            <a:r>
              <a:rPr lang="en-US" sz="2800" b="1" dirty="0">
                <a:solidFill>
                  <a:schemeClr val="accent4">
                    <a:lumMod val="75000"/>
                  </a:schemeClr>
                </a:solidFill>
                <a:latin typeface="Calibri" panose="020F0502020204030204" pitchFamily="34" charset="0"/>
                <a:cs typeface="Calibri" panose="020F0502020204030204" pitchFamily="34" charset="0"/>
              </a:rPr>
              <a:t>Adding the Duck Meat, MOUSSE, Salad AND 3D Printed PURPLE CABBAGE/ POTATO STARCH GEL FEATHER</a:t>
            </a:r>
          </a:p>
        </p:txBody>
      </p:sp>
      <p:pic>
        <p:nvPicPr>
          <p:cNvPr id="5" name="Picture Placeholder 4">
            <a:extLst>
              <a:ext uri="{FF2B5EF4-FFF2-40B4-BE49-F238E27FC236}">
                <a16:creationId xmlns:a16="http://schemas.microsoft.com/office/drawing/2014/main" id="{D3A9671E-5D4B-08D5-7B33-77008093DE41}"/>
              </a:ext>
            </a:extLst>
          </p:cNvPr>
          <p:cNvPicPr>
            <a:picLocks noGrp="1" noChangeAspect="1"/>
          </p:cNvPicPr>
          <p:nvPr>
            <p:ph type="pic" idx="1"/>
          </p:nvPr>
        </p:nvPicPr>
        <p:blipFill>
          <a:blip r:embed="rId2"/>
          <a:srcRect r="-1" b="14901"/>
          <a:stretch/>
        </p:blipFill>
        <p:spPr>
          <a:xfrm>
            <a:off x="20" y="10"/>
            <a:ext cx="6044164" cy="6857990"/>
          </a:xfrm>
          <a:prstGeom prst="rect">
            <a:avLst/>
          </a:prstGeom>
        </p:spPr>
      </p:pic>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F4AA365-A955-2E73-6F6D-A28C5E68A8C6}"/>
              </a:ext>
            </a:extLst>
          </p:cNvPr>
          <p:cNvPicPr>
            <a:picLocks noChangeAspect="1"/>
          </p:cNvPicPr>
          <p:nvPr/>
        </p:nvPicPr>
        <p:blipFill>
          <a:blip r:embed="rId3"/>
          <a:stretch>
            <a:fillRect/>
          </a:stretch>
        </p:blipFill>
        <p:spPr>
          <a:xfrm>
            <a:off x="9096486" y="5517645"/>
            <a:ext cx="2804403" cy="1335140"/>
          </a:xfrm>
          <a:prstGeom prst="rect">
            <a:avLst/>
          </a:prstGeom>
        </p:spPr>
      </p:pic>
    </p:spTree>
    <p:extLst>
      <p:ext uri="{BB962C8B-B14F-4D97-AF65-F5344CB8AC3E}">
        <p14:creationId xmlns:p14="http://schemas.microsoft.com/office/powerpoint/2010/main" val="3249567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717F1-6A82-C682-79D5-8F9AAE8F06D0}"/>
              </a:ext>
            </a:extLst>
          </p:cNvPr>
          <p:cNvSpPr>
            <a:spLocks noGrp="1"/>
          </p:cNvSpPr>
          <p:nvPr>
            <p:ph type="title"/>
          </p:nvPr>
        </p:nvSpPr>
        <p:spPr>
          <a:xfrm>
            <a:off x="6696186" y="909637"/>
            <a:ext cx="4800600" cy="1307592"/>
          </a:xfrm>
        </p:spPr>
        <p:txBody>
          <a:bodyPr vert="horz" lIns="91440" tIns="45720" rIns="91440" bIns="45720" rtlCol="0" anchor="t">
            <a:normAutofit/>
          </a:bodyPr>
          <a:lstStyle/>
          <a:p>
            <a:r>
              <a:rPr lang="en-US" b="1" dirty="0">
                <a:latin typeface="Calibri" panose="020F0502020204030204" pitchFamily="34" charset="0"/>
                <a:cs typeface="Calibri" panose="020F0502020204030204" pitchFamily="34" charset="0"/>
              </a:rPr>
              <a:t>CABBAGE MOUSSE</a:t>
            </a:r>
          </a:p>
        </p:txBody>
      </p:sp>
      <p:pic>
        <p:nvPicPr>
          <p:cNvPr id="8" name="Content Placeholder 7" descr="A pink and purple meringue on a red surface&#10;&#10;Description automatically generated">
            <a:extLst>
              <a:ext uri="{FF2B5EF4-FFF2-40B4-BE49-F238E27FC236}">
                <a16:creationId xmlns:a16="http://schemas.microsoft.com/office/drawing/2014/main" id="{DA88F332-1A5B-2D3E-8DB4-3B01B743E8B9}"/>
              </a:ext>
            </a:extLst>
          </p:cNvPr>
          <p:cNvPicPr>
            <a:picLocks noGrp="1" noChangeAspect="1"/>
          </p:cNvPicPr>
          <p:nvPr>
            <p:ph sz="quarter" idx="4"/>
          </p:nvPr>
        </p:nvPicPr>
        <p:blipFill>
          <a:blip r:embed="rId2"/>
          <a:srcRect r="12530" b="3"/>
          <a:stretch/>
        </p:blipFill>
        <p:spPr>
          <a:xfrm>
            <a:off x="20" y="10"/>
            <a:ext cx="6044164" cy="6857990"/>
          </a:xfrm>
          <a:prstGeom prst="rect">
            <a:avLst/>
          </a:prstGeom>
        </p:spPr>
      </p:pic>
      <p:cxnSp>
        <p:nvCxnSpPr>
          <p:cNvPr id="19" name="Straight Connector 18">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E3AC57-CEB8-51B3-495A-BC5EC0C95387}"/>
              </a:ext>
            </a:extLst>
          </p:cNvPr>
          <p:cNvSpPr txBox="1"/>
          <p:nvPr/>
        </p:nvSpPr>
        <p:spPr>
          <a:xfrm>
            <a:off x="6147818" y="1633538"/>
            <a:ext cx="6096000" cy="2862322"/>
          </a:xfrm>
          <a:prstGeom prst="rect">
            <a:avLst/>
          </a:prstGeom>
          <a:noFill/>
        </p:spPr>
        <p:txBody>
          <a:bodyPr wrap="square">
            <a:spAutoFit/>
          </a:bodyPr>
          <a:lstStyle/>
          <a:p>
            <a:pPr algn="just"/>
            <a:r>
              <a:rPr lang="en-US" sz="3600" dirty="0">
                <a:latin typeface="Calibri" panose="020F0502020204030204" pitchFamily="34" charset="0"/>
                <a:cs typeface="Calibri" panose="020F0502020204030204" pitchFamily="34" charset="0"/>
              </a:rPr>
              <a:t>The cabbage mousse (not 3D printed) was sprayed with the  herb </a:t>
            </a:r>
            <a:r>
              <a:rPr lang="en-US" sz="3600" dirty="0" err="1">
                <a:latin typeface="Calibri" panose="020F0502020204030204" pitchFamily="34" charset="0"/>
                <a:cs typeface="Calibri" panose="020F0502020204030204" pitchFamily="34" charset="0"/>
              </a:rPr>
              <a:t>flavoured</a:t>
            </a:r>
            <a:r>
              <a:rPr lang="en-US" sz="3600" dirty="0">
                <a:latin typeface="Calibri" panose="020F0502020204030204" pitchFamily="34" charset="0"/>
                <a:cs typeface="Calibri" panose="020F0502020204030204" pitchFamily="34" charset="0"/>
              </a:rPr>
              <a:t> vodka and lemon juice liquid and a pink </a:t>
            </a:r>
            <a:r>
              <a:rPr lang="en-US" sz="3600" dirty="0" err="1">
                <a:latin typeface="Calibri" panose="020F0502020204030204" pitchFamily="34" charset="0"/>
                <a:cs typeface="Calibri" panose="020F0502020204030204" pitchFamily="34" charset="0"/>
              </a:rPr>
              <a:t>colour</a:t>
            </a:r>
            <a:r>
              <a:rPr lang="en-US" sz="3600" dirty="0">
                <a:latin typeface="Calibri" panose="020F0502020204030204" pitchFamily="34" charset="0"/>
                <a:cs typeface="Calibri" panose="020F0502020204030204" pitchFamily="34" charset="0"/>
              </a:rPr>
              <a:t> started to appear.</a:t>
            </a:r>
          </a:p>
        </p:txBody>
      </p:sp>
      <p:pic>
        <p:nvPicPr>
          <p:cNvPr id="11" name="Picture 10">
            <a:extLst>
              <a:ext uri="{FF2B5EF4-FFF2-40B4-BE49-F238E27FC236}">
                <a16:creationId xmlns:a16="http://schemas.microsoft.com/office/drawing/2014/main" id="{EA6C81BE-6470-D700-AB8D-2A3D3674EB02}"/>
              </a:ext>
            </a:extLst>
          </p:cNvPr>
          <p:cNvPicPr>
            <a:picLocks noChangeAspect="1"/>
          </p:cNvPicPr>
          <p:nvPr/>
        </p:nvPicPr>
        <p:blipFill>
          <a:blip r:embed="rId3"/>
          <a:stretch>
            <a:fillRect/>
          </a:stretch>
        </p:blipFill>
        <p:spPr>
          <a:xfrm>
            <a:off x="9387577" y="5522860"/>
            <a:ext cx="2804403" cy="1335140"/>
          </a:xfrm>
          <a:prstGeom prst="rect">
            <a:avLst/>
          </a:prstGeom>
        </p:spPr>
      </p:pic>
    </p:spTree>
    <p:extLst>
      <p:ext uri="{BB962C8B-B14F-4D97-AF65-F5344CB8AC3E}">
        <p14:creationId xmlns:p14="http://schemas.microsoft.com/office/powerpoint/2010/main" val="4231539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6FA85-C3EB-E601-C072-3881E03B2A5B}"/>
              </a:ext>
            </a:extLst>
          </p:cNvPr>
          <p:cNvSpPr>
            <a:spLocks noGrp="1"/>
          </p:cNvSpPr>
          <p:nvPr>
            <p:ph type="title"/>
          </p:nvPr>
        </p:nvSpPr>
        <p:spPr>
          <a:xfrm>
            <a:off x="5248656" y="914400"/>
            <a:ext cx="6236208" cy="890954"/>
          </a:xfrm>
        </p:spPr>
        <p:txBody>
          <a:bodyPr vert="horz" lIns="91440" tIns="45720" rIns="91440" bIns="45720" rtlCol="0" anchor="t">
            <a:normAutofit/>
          </a:bodyPr>
          <a:lstStyle/>
          <a:p>
            <a:r>
              <a:rPr lang="en-US" sz="4000" dirty="0"/>
              <a:t>Herb </a:t>
            </a:r>
            <a:r>
              <a:rPr lang="en-US" sz="4000" dirty="0" err="1"/>
              <a:t>flavoured</a:t>
            </a:r>
            <a:r>
              <a:rPr lang="en-US" sz="4000" dirty="0"/>
              <a:t> vodka </a:t>
            </a:r>
          </a:p>
        </p:txBody>
      </p:sp>
      <p:pic>
        <p:nvPicPr>
          <p:cNvPr id="6" name="Picture Placeholder 5" descr="A glass bottle being poured into a container">
            <a:extLst>
              <a:ext uri="{FF2B5EF4-FFF2-40B4-BE49-F238E27FC236}">
                <a16:creationId xmlns:a16="http://schemas.microsoft.com/office/drawing/2014/main" id="{C4F01BA0-60E5-81B9-EC10-27C0B4ABA95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556"/>
          <a:stretch/>
        </p:blipFill>
        <p:spPr>
          <a:xfrm>
            <a:off x="20" y="-1"/>
            <a:ext cx="4663420" cy="6858001"/>
          </a:xfrm>
          <a:prstGeom prst="rect">
            <a:avLst/>
          </a:prstGeom>
        </p:spPr>
      </p:pic>
      <p:cxnSp>
        <p:nvCxnSpPr>
          <p:cNvPr id="17" name="Straight Connector 1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C691089-7E9B-723B-50A8-620696CC9046}"/>
              </a:ext>
            </a:extLst>
          </p:cNvPr>
          <p:cNvSpPr>
            <a:spLocks noGrp="1"/>
          </p:cNvSpPr>
          <p:nvPr>
            <p:ph type="body" sz="half" idx="2"/>
          </p:nvPr>
        </p:nvSpPr>
        <p:spPr>
          <a:xfrm>
            <a:off x="5248656" y="2221992"/>
            <a:ext cx="6236208" cy="3941064"/>
          </a:xfrm>
        </p:spPr>
        <p:txBody>
          <a:bodyPr vert="horz" lIns="91440" tIns="45720" rIns="91440" bIns="45720" rtlCol="0">
            <a:normAutofit/>
          </a:bodyPr>
          <a:lstStyle/>
          <a:p>
            <a:pPr indent="-228600">
              <a:buFont typeface="Arial" panose="020B0604020202020204" pitchFamily="34" charset="0"/>
              <a:buChar char="•"/>
            </a:pPr>
            <a:r>
              <a:rPr lang="en-US" sz="3600" dirty="0">
                <a:latin typeface="Calibri" panose="020F0502020204030204" pitchFamily="34" charset="0"/>
                <a:cs typeface="Calibri" panose="020F0502020204030204" pitchFamily="34" charset="0"/>
              </a:rPr>
              <a:t>Vodka with Rosemary and Thyme </a:t>
            </a:r>
            <a:r>
              <a:rPr lang="en-US" sz="3600" dirty="0" err="1">
                <a:latin typeface="Calibri" panose="020F0502020204030204" pitchFamily="34" charset="0"/>
                <a:cs typeface="Calibri" panose="020F0502020204030204" pitchFamily="34" charset="0"/>
              </a:rPr>
              <a:t>flavour</a:t>
            </a:r>
            <a:r>
              <a:rPr lang="en-US" sz="3600" dirty="0">
                <a:latin typeface="Calibri" panose="020F0502020204030204" pitchFamily="34" charset="0"/>
                <a:cs typeface="Calibri" panose="020F0502020204030204" pitchFamily="34" charset="0"/>
              </a:rPr>
              <a:t> compounds.</a:t>
            </a:r>
          </a:p>
          <a:p>
            <a:pPr indent="-228600">
              <a:buFont typeface="Arial" panose="020B0604020202020204" pitchFamily="34" charset="0"/>
              <a:buChar char="•"/>
            </a:pPr>
            <a:r>
              <a:rPr lang="en-US" sz="3600" dirty="0">
                <a:latin typeface="Calibri" panose="020F0502020204030204" pitchFamily="34" charset="0"/>
                <a:cs typeface="Calibri" panose="020F0502020204030204" pitchFamily="34" charset="0"/>
              </a:rPr>
              <a:t>Lemon juice added afterwards</a:t>
            </a:r>
          </a:p>
          <a:p>
            <a:pPr indent="-228600">
              <a:buFont typeface="Arial" panose="020B0604020202020204" pitchFamily="34" charset="0"/>
              <a:buChar char="•"/>
            </a:pPr>
            <a:r>
              <a:rPr lang="en-US" sz="3600" dirty="0">
                <a:latin typeface="Calibri" panose="020F0502020204030204" pitchFamily="34" charset="0"/>
                <a:cs typeface="Calibri" panose="020F0502020204030204" pitchFamily="34" charset="0"/>
              </a:rPr>
              <a:t>pH 3.00 </a:t>
            </a:r>
          </a:p>
          <a:p>
            <a:endParaRPr lang="en-US" dirty="0"/>
          </a:p>
        </p:txBody>
      </p:sp>
      <p:pic>
        <p:nvPicPr>
          <p:cNvPr id="7" name="Picture 6">
            <a:extLst>
              <a:ext uri="{FF2B5EF4-FFF2-40B4-BE49-F238E27FC236}">
                <a16:creationId xmlns:a16="http://schemas.microsoft.com/office/drawing/2014/main" id="{79AA0F35-86BB-5671-B477-BF10D148E104}"/>
              </a:ext>
            </a:extLst>
          </p:cNvPr>
          <p:cNvPicPr>
            <a:picLocks noChangeAspect="1"/>
          </p:cNvPicPr>
          <p:nvPr/>
        </p:nvPicPr>
        <p:blipFill>
          <a:blip r:embed="rId3"/>
          <a:stretch>
            <a:fillRect/>
          </a:stretch>
        </p:blipFill>
        <p:spPr>
          <a:xfrm>
            <a:off x="9172713" y="5466530"/>
            <a:ext cx="2804403" cy="1335140"/>
          </a:xfrm>
          <a:prstGeom prst="rect">
            <a:avLst/>
          </a:prstGeom>
        </p:spPr>
      </p:pic>
    </p:spTree>
    <p:extLst>
      <p:ext uri="{BB962C8B-B14F-4D97-AF65-F5344CB8AC3E}">
        <p14:creationId xmlns:p14="http://schemas.microsoft.com/office/powerpoint/2010/main" val="4452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74AE23-55E9-9E18-E277-633DE044179A}"/>
              </a:ext>
            </a:extLst>
          </p:cNvPr>
          <p:cNvSpPr>
            <a:spLocks noGrp="1"/>
          </p:cNvSpPr>
          <p:nvPr>
            <p:ph type="title"/>
          </p:nvPr>
        </p:nvSpPr>
        <p:spPr>
          <a:xfrm>
            <a:off x="703400" y="908650"/>
            <a:ext cx="5967028" cy="5949347"/>
          </a:xfrm>
        </p:spPr>
        <p:txBody>
          <a:bodyPr vert="horz" lIns="91440" tIns="45720" rIns="91440" bIns="45720" rtlCol="0" anchor="t">
            <a:normAutofit fontScale="90000"/>
          </a:bodyPr>
          <a:lstStyle/>
          <a:p>
            <a:r>
              <a:rPr lang="en-US" sz="2700" dirty="0">
                <a:latin typeface="Calibri" panose="020F0502020204030204" pitchFamily="34" charset="0"/>
                <a:cs typeface="Calibri" panose="020F0502020204030204" pitchFamily="34" charset="0"/>
              </a:rPr>
              <a:t>3D Printed PURPLE CABBAGE/POTATO STARCH GEL</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Spray with VODKA/HERB/LEMON LIQUID</a:t>
            </a: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4D Printed RED CABBAGE/POTATO STARCH GEL</a:t>
            </a:r>
            <a:br>
              <a:rPr lang="en-US" sz="2700" dirty="0">
                <a:latin typeface="Calibri" panose="020F0502020204030204" pitchFamily="34" charset="0"/>
                <a:cs typeface="Calibri" panose="020F0502020204030204" pitchFamily="34" charset="0"/>
              </a:rPr>
            </a:br>
            <a:r>
              <a:rPr lang="en-IE" sz="2700" b="1" dirty="0">
                <a:latin typeface="Calibri" panose="020F0502020204030204" pitchFamily="34" charset="0"/>
                <a:cs typeface="Calibri" panose="020F0502020204030204" pitchFamily="34" charset="0"/>
              </a:rPr>
              <a:t>stimulus-responsive material</a:t>
            </a:r>
            <a:r>
              <a:rPr lang="en-IE" sz="2700" dirty="0">
                <a:latin typeface="Calibri" panose="020F0502020204030204" pitchFamily="34" charset="0"/>
                <a:cs typeface="Calibri" panose="020F0502020204030204" pitchFamily="34" charset="0"/>
              </a:rPr>
              <a:t>: CABBAGE POTATO GEL, </a:t>
            </a:r>
            <a:br>
              <a:rPr lang="en-IE" sz="2700" dirty="0">
                <a:latin typeface="Calibri" panose="020F0502020204030204" pitchFamily="34" charset="0"/>
                <a:cs typeface="Calibri" panose="020F0502020204030204" pitchFamily="34" charset="0"/>
              </a:rPr>
            </a:br>
            <a:r>
              <a:rPr lang="en-IE" sz="2700" b="1" dirty="0">
                <a:latin typeface="Calibri" panose="020F0502020204030204" pitchFamily="34" charset="0"/>
                <a:cs typeface="Calibri" panose="020F0502020204030204" pitchFamily="34" charset="0"/>
              </a:rPr>
              <a:t>a stimulus</a:t>
            </a:r>
            <a:r>
              <a:rPr lang="en-IE" sz="2700" dirty="0">
                <a:latin typeface="Calibri" panose="020F0502020204030204" pitchFamily="34" charset="0"/>
                <a:cs typeface="Calibri" panose="020F0502020204030204" pitchFamily="34" charset="0"/>
              </a:rPr>
              <a:t>: </a:t>
            </a:r>
            <a:r>
              <a:rPr lang="en-IE" sz="2700" cap="none" dirty="0">
                <a:latin typeface="Calibri" panose="020F0502020204030204" pitchFamily="34" charset="0"/>
                <a:cs typeface="Calibri" panose="020F0502020204030204" pitchFamily="34" charset="0"/>
              </a:rPr>
              <a:t>p</a:t>
            </a:r>
            <a:r>
              <a:rPr lang="en-IE" sz="2700" dirty="0">
                <a:latin typeface="Calibri" panose="020F0502020204030204" pitchFamily="34" charset="0"/>
                <a:cs typeface="Calibri" panose="020F0502020204030204" pitchFamily="34" charset="0"/>
              </a:rPr>
              <a:t>H (3.00),</a:t>
            </a:r>
            <a:br>
              <a:rPr lang="en-IE" sz="2700" dirty="0">
                <a:latin typeface="Calibri" panose="020F0502020204030204" pitchFamily="34" charset="0"/>
                <a:cs typeface="Calibri" panose="020F0502020204030204" pitchFamily="34" charset="0"/>
              </a:rPr>
            </a:br>
            <a:r>
              <a:rPr lang="en-IE" sz="2700" b="1" dirty="0">
                <a:latin typeface="Calibri" panose="020F0502020204030204" pitchFamily="34" charset="0"/>
                <a:cs typeface="Calibri" panose="020F0502020204030204" pitchFamily="34" charset="0"/>
              </a:rPr>
              <a:t>time</a:t>
            </a:r>
            <a:r>
              <a:rPr lang="en-IE" sz="2700" dirty="0">
                <a:latin typeface="Calibri" panose="020F0502020204030204" pitchFamily="34" charset="0"/>
                <a:cs typeface="Calibri" panose="020F0502020204030204" pitchFamily="34" charset="0"/>
              </a:rPr>
              <a:t>: Colour changes within 45 seconds.</a:t>
            </a:r>
            <a:br>
              <a:rPr lang="en-US" sz="3600" dirty="0">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urple liquid on a tile floor&#10;&#10;Description automatically generated">
            <a:extLst>
              <a:ext uri="{FF2B5EF4-FFF2-40B4-BE49-F238E27FC236}">
                <a16:creationId xmlns:a16="http://schemas.microsoft.com/office/drawing/2014/main" id="{78BA18A9-E364-8EAE-40C4-AD01FD83B39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12311" b="-2"/>
          <a:stretch/>
        </p:blipFill>
        <p:spPr>
          <a:xfrm rot="5400000">
            <a:off x="7162798" y="-475743"/>
            <a:ext cx="4536831" cy="5521568"/>
          </a:xfrm>
          <a:prstGeom prst="rect">
            <a:avLst/>
          </a:prstGeom>
        </p:spPr>
      </p:pic>
      <p:pic>
        <p:nvPicPr>
          <p:cNvPr id="8" name="Picture 7" descr="A plate of food on a metal surface&#10;&#10;Description automatically generated">
            <a:extLst>
              <a:ext uri="{FF2B5EF4-FFF2-40B4-BE49-F238E27FC236}">
                <a16:creationId xmlns:a16="http://schemas.microsoft.com/office/drawing/2014/main" id="{C76A0F92-045F-6A17-5893-EAED2192AD6E}"/>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10556"/>
          <a:stretch/>
        </p:blipFill>
        <p:spPr>
          <a:xfrm rot="5400000">
            <a:off x="8067675" y="3104210"/>
            <a:ext cx="2705099" cy="5543549"/>
          </a:xfrm>
          <a:prstGeom prst="rect">
            <a:avLst/>
          </a:prstGeom>
        </p:spPr>
      </p:pic>
      <p:sp>
        <p:nvSpPr>
          <p:cNvPr id="10" name="Arrow: Down 9">
            <a:extLst>
              <a:ext uri="{FF2B5EF4-FFF2-40B4-BE49-F238E27FC236}">
                <a16:creationId xmlns:a16="http://schemas.microsoft.com/office/drawing/2014/main" id="{3AB70675-8238-2D68-98C1-6D18C5130B2F}"/>
              </a:ext>
            </a:extLst>
          </p:cNvPr>
          <p:cNvSpPr/>
          <p:nvPr/>
        </p:nvSpPr>
        <p:spPr>
          <a:xfrm>
            <a:off x="3162300" y="1439119"/>
            <a:ext cx="310662" cy="1071829"/>
          </a:xfrm>
          <a:prstGeom prst="downArrow">
            <a:avLst/>
          </a:prstGeom>
          <a:solidFill>
            <a:schemeClr val="accent4">
              <a:lumMod val="60000"/>
              <a:lumOff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accent4">
                  <a:lumMod val="60000"/>
                  <a:lumOff val="40000"/>
                </a:schemeClr>
              </a:solidFill>
            </a:endParaRPr>
          </a:p>
        </p:txBody>
      </p:sp>
      <p:sp>
        <p:nvSpPr>
          <p:cNvPr id="12" name="Arrow: Down 11">
            <a:extLst>
              <a:ext uri="{FF2B5EF4-FFF2-40B4-BE49-F238E27FC236}">
                <a16:creationId xmlns:a16="http://schemas.microsoft.com/office/drawing/2014/main" id="{212A7771-4CF6-18EB-3F3C-0E16BB7EA049}"/>
              </a:ext>
            </a:extLst>
          </p:cNvPr>
          <p:cNvSpPr/>
          <p:nvPr/>
        </p:nvSpPr>
        <p:spPr>
          <a:xfrm>
            <a:off x="3162300" y="3112697"/>
            <a:ext cx="310662" cy="691549"/>
          </a:xfrm>
          <a:prstGeom prst="downArrow">
            <a:avLst/>
          </a:prstGeom>
          <a:solidFill>
            <a:srgbClr val="FF006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5D8029E7-6F17-6A89-F308-360C411B7703}"/>
              </a:ext>
            </a:extLst>
          </p:cNvPr>
          <p:cNvSpPr txBox="1"/>
          <p:nvPr/>
        </p:nvSpPr>
        <p:spPr>
          <a:xfrm>
            <a:off x="6670427" y="436306"/>
            <a:ext cx="2274068" cy="1200329"/>
          </a:xfrm>
          <a:prstGeom prst="rect">
            <a:avLst/>
          </a:prstGeom>
          <a:solidFill>
            <a:schemeClr val="bg1"/>
          </a:solidFill>
        </p:spPr>
        <p:txBody>
          <a:bodyPr wrap="square" rtlCol="0">
            <a:spAutoFit/>
          </a:bodyPr>
          <a:lstStyle/>
          <a:p>
            <a:r>
              <a:rPr lang="en-IE" dirty="0"/>
              <a:t>a value (redness) = 26.6</a:t>
            </a:r>
          </a:p>
          <a:p>
            <a:r>
              <a:rPr lang="en-IE" dirty="0"/>
              <a:t>b value (blueness) = -23.9</a:t>
            </a:r>
          </a:p>
        </p:txBody>
      </p:sp>
      <p:sp>
        <p:nvSpPr>
          <p:cNvPr id="18" name="TextBox 17">
            <a:extLst>
              <a:ext uri="{FF2B5EF4-FFF2-40B4-BE49-F238E27FC236}">
                <a16:creationId xmlns:a16="http://schemas.microsoft.com/office/drawing/2014/main" id="{B2143E7B-161D-C882-76A7-ED361EEEE028}"/>
              </a:ext>
            </a:extLst>
          </p:cNvPr>
          <p:cNvSpPr txBox="1"/>
          <p:nvPr/>
        </p:nvSpPr>
        <p:spPr>
          <a:xfrm>
            <a:off x="10316303" y="4490365"/>
            <a:ext cx="1875695" cy="646331"/>
          </a:xfrm>
          <a:prstGeom prst="rect">
            <a:avLst/>
          </a:prstGeom>
          <a:solidFill>
            <a:schemeClr val="bg1"/>
          </a:solidFill>
        </p:spPr>
        <p:txBody>
          <a:bodyPr wrap="square" rtlCol="0">
            <a:spAutoFit/>
          </a:bodyPr>
          <a:lstStyle/>
          <a:p>
            <a:r>
              <a:rPr lang="en-IE" dirty="0"/>
              <a:t>a value = 34.4</a:t>
            </a:r>
          </a:p>
          <a:p>
            <a:r>
              <a:rPr lang="en-IE" dirty="0"/>
              <a:t>b value = -9.2</a:t>
            </a:r>
          </a:p>
        </p:txBody>
      </p:sp>
      <p:pic>
        <p:nvPicPr>
          <p:cNvPr id="19" name="Picture 18">
            <a:extLst>
              <a:ext uri="{FF2B5EF4-FFF2-40B4-BE49-F238E27FC236}">
                <a16:creationId xmlns:a16="http://schemas.microsoft.com/office/drawing/2014/main" id="{45C51CF3-3869-647A-2FDA-B931FFB19EC0}"/>
              </a:ext>
            </a:extLst>
          </p:cNvPr>
          <p:cNvPicPr>
            <a:picLocks noChangeAspect="1"/>
          </p:cNvPicPr>
          <p:nvPr/>
        </p:nvPicPr>
        <p:blipFill>
          <a:blip r:embed="rId4"/>
          <a:stretch>
            <a:fillRect/>
          </a:stretch>
        </p:blipFill>
        <p:spPr>
          <a:xfrm>
            <a:off x="605370" y="56336"/>
            <a:ext cx="1320139" cy="759940"/>
          </a:xfrm>
          <a:prstGeom prst="rect">
            <a:avLst/>
          </a:prstGeom>
        </p:spPr>
      </p:pic>
    </p:spTree>
    <p:extLst>
      <p:ext uri="{BB962C8B-B14F-4D97-AF65-F5344CB8AC3E}">
        <p14:creationId xmlns:p14="http://schemas.microsoft.com/office/powerpoint/2010/main" val="1395004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7F50-8CB0-9677-1479-47BB7BB51644}"/>
              </a:ext>
            </a:extLst>
          </p:cNvPr>
          <p:cNvSpPr>
            <a:spLocks noGrp="1"/>
          </p:cNvSpPr>
          <p:nvPr>
            <p:ph type="title"/>
          </p:nvPr>
        </p:nvSpPr>
        <p:spPr/>
        <p:txBody>
          <a:bodyPr/>
          <a:lstStyle/>
          <a:p>
            <a:r>
              <a:rPr lang="en-IE" b="1" dirty="0">
                <a:latin typeface="Calibri" panose="020F0502020204030204" pitchFamily="34" charset="0"/>
                <a:cs typeface="Calibri" panose="020F0502020204030204" pitchFamily="34" charset="0"/>
              </a:rPr>
              <a:t>Conclusion</a:t>
            </a:r>
          </a:p>
        </p:txBody>
      </p:sp>
      <p:sp>
        <p:nvSpPr>
          <p:cNvPr id="3" name="Content Placeholder 2">
            <a:extLst>
              <a:ext uri="{FF2B5EF4-FFF2-40B4-BE49-F238E27FC236}">
                <a16:creationId xmlns:a16="http://schemas.microsoft.com/office/drawing/2014/main" id="{59264605-2A3F-40F0-5914-678E95D6A0BA}"/>
              </a:ext>
            </a:extLst>
          </p:cNvPr>
          <p:cNvSpPr>
            <a:spLocks noGrp="1"/>
          </p:cNvSpPr>
          <p:nvPr>
            <p:ph idx="1"/>
          </p:nvPr>
        </p:nvSpPr>
        <p:spPr/>
        <p:txBody>
          <a:bodyPr>
            <a:normAutofit/>
          </a:bodyPr>
          <a:lstStyle/>
          <a:p>
            <a:r>
              <a:rPr lang="en-IE" sz="3600" dirty="0">
                <a:latin typeface="Calibri" panose="020F0502020204030204" pitchFamily="34" charset="0"/>
                <a:cs typeface="Calibri" panose="020F0502020204030204" pitchFamily="34" charset="0"/>
              </a:rPr>
              <a:t>An innovative dish was designed and developed which included 3D and 4D elements.</a:t>
            </a:r>
          </a:p>
        </p:txBody>
      </p:sp>
      <p:pic>
        <p:nvPicPr>
          <p:cNvPr id="4" name="Picture 3">
            <a:extLst>
              <a:ext uri="{FF2B5EF4-FFF2-40B4-BE49-F238E27FC236}">
                <a16:creationId xmlns:a16="http://schemas.microsoft.com/office/drawing/2014/main" id="{262D3518-4057-4616-12AE-823BF8625662}"/>
              </a:ext>
            </a:extLst>
          </p:cNvPr>
          <p:cNvPicPr>
            <a:picLocks noChangeAspect="1"/>
          </p:cNvPicPr>
          <p:nvPr/>
        </p:nvPicPr>
        <p:blipFill>
          <a:blip r:embed="rId2"/>
          <a:stretch>
            <a:fillRect/>
          </a:stretch>
        </p:blipFill>
        <p:spPr>
          <a:xfrm>
            <a:off x="9242352" y="5522860"/>
            <a:ext cx="2804403" cy="1335140"/>
          </a:xfrm>
          <a:prstGeom prst="rect">
            <a:avLst/>
          </a:prstGeom>
        </p:spPr>
      </p:pic>
    </p:spTree>
    <p:extLst>
      <p:ext uri="{BB962C8B-B14F-4D97-AF65-F5344CB8AC3E}">
        <p14:creationId xmlns:p14="http://schemas.microsoft.com/office/powerpoint/2010/main" val="494870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D2E2F6D9-F9F0-47A2-A074-0A6B79B64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65DF4B1-F551-4918-A8AC-57E79CC4F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1B62B-2695-50EA-CC30-6EE032AD8258}"/>
              </a:ext>
            </a:extLst>
          </p:cNvPr>
          <p:cNvSpPr>
            <a:spLocks noGrp="1"/>
          </p:cNvSpPr>
          <p:nvPr>
            <p:ph type="title"/>
          </p:nvPr>
        </p:nvSpPr>
        <p:spPr>
          <a:xfrm>
            <a:off x="704088" y="871758"/>
            <a:ext cx="3534686" cy="3871143"/>
          </a:xfrm>
        </p:spPr>
        <p:txBody>
          <a:bodyPr vert="horz" lIns="91440" tIns="45720" rIns="91440" bIns="45720" rtlCol="0" anchor="t">
            <a:normAutofit/>
          </a:bodyPr>
          <a:lstStyle/>
          <a:p>
            <a:r>
              <a:rPr lang="en-US" dirty="0">
                <a:solidFill>
                  <a:schemeClr val="bg1"/>
                </a:solidFill>
                <a:latin typeface="Calibri" panose="020F0502020204030204" pitchFamily="34" charset="0"/>
                <a:cs typeface="Calibri" panose="020F0502020204030204" pitchFamily="34" charset="0"/>
              </a:rPr>
              <a:t>Aim</a:t>
            </a:r>
          </a:p>
        </p:txBody>
      </p:sp>
      <p:sp>
        <p:nvSpPr>
          <p:cNvPr id="3" name="Content Placeholder 2">
            <a:extLst>
              <a:ext uri="{FF2B5EF4-FFF2-40B4-BE49-F238E27FC236}">
                <a16:creationId xmlns:a16="http://schemas.microsoft.com/office/drawing/2014/main" id="{EE2FF20F-EA45-924F-916B-D5080167CB8A}"/>
              </a:ext>
            </a:extLst>
          </p:cNvPr>
          <p:cNvSpPr>
            <a:spLocks noGrp="1"/>
          </p:cNvSpPr>
          <p:nvPr>
            <p:ph idx="1"/>
          </p:nvPr>
        </p:nvSpPr>
        <p:spPr>
          <a:xfrm>
            <a:off x="704088" y="4785543"/>
            <a:ext cx="3487061" cy="1005657"/>
          </a:xfrm>
        </p:spPr>
        <p:txBody>
          <a:bodyPr vert="horz" lIns="91440" tIns="45720" rIns="91440" bIns="45720" rtlCol="0" anchor="b">
            <a:normAutofit/>
          </a:bodyPr>
          <a:lstStyle/>
          <a:p>
            <a:pPr marL="0" indent="0">
              <a:buNone/>
            </a:pPr>
            <a:r>
              <a:rPr lang="en-US" b="1" dirty="0">
                <a:solidFill>
                  <a:schemeClr val="bg1"/>
                </a:solidFill>
                <a:latin typeface="Calibri" panose="020F0502020204030204" pitchFamily="34" charset="0"/>
                <a:cs typeface="Calibri" panose="020F0502020204030204" pitchFamily="34" charset="0"/>
              </a:rPr>
              <a:t>To design and develop an innovative dish for diners</a:t>
            </a:r>
          </a:p>
        </p:txBody>
      </p:sp>
      <p:cxnSp>
        <p:nvCxnSpPr>
          <p:cNvPr id="35" name="Straight Connector 34">
            <a:extLst>
              <a:ext uri="{FF2B5EF4-FFF2-40B4-BE49-F238E27FC236}">
                <a16:creationId xmlns:a16="http://schemas.microsoft.com/office/drawing/2014/main" id="{20EEADAF-D8D3-450B-A46D-DE8E54173E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45AEBB0-CC18-4DFD-75F1-60FC5E3BFF09}"/>
              </a:ext>
            </a:extLst>
          </p:cNvPr>
          <p:cNvPicPr>
            <a:picLocks noChangeAspect="1"/>
          </p:cNvPicPr>
          <p:nvPr/>
        </p:nvPicPr>
        <p:blipFill>
          <a:blip r:embed="rId2"/>
          <a:srcRect l="418" r="10969"/>
          <a:stretch/>
        </p:blipFill>
        <p:spPr>
          <a:xfrm>
            <a:off x="4876800" y="-1"/>
            <a:ext cx="3676649" cy="6858001"/>
          </a:xfrm>
          <a:prstGeom prst="rect">
            <a:avLst/>
          </a:prstGeom>
        </p:spPr>
      </p:pic>
      <p:pic>
        <p:nvPicPr>
          <p:cNvPr id="14" name="Picture 13">
            <a:extLst>
              <a:ext uri="{FF2B5EF4-FFF2-40B4-BE49-F238E27FC236}">
                <a16:creationId xmlns:a16="http://schemas.microsoft.com/office/drawing/2014/main" id="{8A31AC6B-4D52-F40C-1765-B6F04BD83887}"/>
              </a:ext>
            </a:extLst>
          </p:cNvPr>
          <p:cNvPicPr>
            <a:picLocks noChangeAspect="1"/>
          </p:cNvPicPr>
          <p:nvPr/>
        </p:nvPicPr>
        <p:blipFill>
          <a:blip r:embed="rId3"/>
          <a:srcRect l="3954" r="7620"/>
          <a:stretch/>
        </p:blipFill>
        <p:spPr>
          <a:xfrm>
            <a:off x="8553450" y="-1"/>
            <a:ext cx="3638549" cy="6858001"/>
          </a:xfrm>
          <a:prstGeom prst="rect">
            <a:avLst/>
          </a:prstGeom>
        </p:spPr>
      </p:pic>
      <p:pic>
        <p:nvPicPr>
          <p:cNvPr id="16" name="Picture 15">
            <a:extLst>
              <a:ext uri="{FF2B5EF4-FFF2-40B4-BE49-F238E27FC236}">
                <a16:creationId xmlns:a16="http://schemas.microsoft.com/office/drawing/2014/main" id="{B3CE16E4-86D7-4F02-E8C6-D7859E6CEF97}"/>
              </a:ext>
            </a:extLst>
          </p:cNvPr>
          <p:cNvPicPr>
            <a:picLocks noChangeAspect="1"/>
          </p:cNvPicPr>
          <p:nvPr/>
        </p:nvPicPr>
        <p:blipFill>
          <a:blip r:embed="rId4"/>
          <a:stretch>
            <a:fillRect/>
          </a:stretch>
        </p:blipFill>
        <p:spPr>
          <a:xfrm>
            <a:off x="9387597" y="5522861"/>
            <a:ext cx="2804403" cy="1335140"/>
          </a:xfrm>
          <a:prstGeom prst="rect">
            <a:avLst/>
          </a:prstGeom>
        </p:spPr>
      </p:pic>
    </p:spTree>
    <p:extLst>
      <p:ext uri="{BB962C8B-B14F-4D97-AF65-F5344CB8AC3E}">
        <p14:creationId xmlns:p14="http://schemas.microsoft.com/office/powerpoint/2010/main" val="260598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op view of a wooden fork and spoon at the edge of a white notebook">
            <a:extLst>
              <a:ext uri="{FF2B5EF4-FFF2-40B4-BE49-F238E27FC236}">
                <a16:creationId xmlns:a16="http://schemas.microsoft.com/office/drawing/2014/main" id="{F7422505-D1CA-2BAD-E036-42356054257D}"/>
              </a:ext>
            </a:extLst>
          </p:cNvPr>
          <p:cNvPicPr>
            <a:picLocks noChangeAspect="1"/>
          </p:cNvPicPr>
          <p:nvPr/>
        </p:nvPicPr>
        <p:blipFill>
          <a:blip r:embed="rId2"/>
          <a:srcRect t="11623" b="943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839AD7-DCC0-0E92-7849-FB085974E139}"/>
              </a:ext>
            </a:extLst>
          </p:cNvPr>
          <p:cNvSpPr>
            <a:spLocks noGrp="1"/>
          </p:cNvSpPr>
          <p:nvPr>
            <p:ph type="title"/>
          </p:nvPr>
        </p:nvSpPr>
        <p:spPr>
          <a:xfrm>
            <a:off x="704088" y="2244909"/>
            <a:ext cx="4693473" cy="3954040"/>
          </a:xfrm>
        </p:spPr>
        <p:txBody>
          <a:bodyPr vert="horz" lIns="91440" tIns="45720" rIns="91440" bIns="45720" rtlCol="0" anchor="b">
            <a:normAutofit/>
          </a:bodyPr>
          <a:lstStyle/>
          <a:p>
            <a:r>
              <a:rPr lang="en-US" sz="5400">
                <a:solidFill>
                  <a:srgbClr val="FFFFFF"/>
                </a:solidFill>
              </a:rPr>
              <a:t>Recipes</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4478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7212958-136C-089E-E5AE-8B3A53C09F65}"/>
              </a:ext>
            </a:extLst>
          </p:cNvPr>
          <p:cNvSpPr txBox="1"/>
          <p:nvPr/>
        </p:nvSpPr>
        <p:spPr>
          <a:xfrm>
            <a:off x="2872014" y="849997"/>
            <a:ext cx="7211785" cy="3416320"/>
          </a:xfrm>
          <a:prstGeom prst="rect">
            <a:avLst/>
          </a:prstGeom>
          <a:noFill/>
        </p:spPr>
        <p:txBody>
          <a:bodyPr wrap="square">
            <a:spAutoFit/>
          </a:bodyPr>
          <a:lstStyle/>
          <a:p>
            <a:r>
              <a:rPr lang="en-IE" sz="2400" b="1" dirty="0">
                <a:solidFill>
                  <a:schemeClr val="bg1"/>
                </a:solidFill>
                <a:latin typeface="Calibri" panose="020F0502020204030204" pitchFamily="34" charset="0"/>
                <a:cs typeface="Calibri" panose="020F0502020204030204" pitchFamily="34" charset="0"/>
              </a:rPr>
              <a:t>Pasta for 3D printing duck</a:t>
            </a:r>
            <a:r>
              <a:rPr lang="en-IE" sz="2400" dirty="0">
                <a:solidFill>
                  <a:schemeClr val="bg1"/>
                </a:solidFill>
                <a:latin typeface="Calibri" panose="020F0502020204030204" pitchFamily="34" charset="0"/>
                <a:cs typeface="Calibri" panose="020F0502020204030204" pitchFamily="34" charset="0"/>
              </a:rPr>
              <a:t>: 7 g of oil and 40 g of water were weighed into a jug and the whole contents (45 g) of a packet of pasta dough powder was added (</a:t>
            </a:r>
            <a:r>
              <a:rPr lang="en-IE" sz="2400" dirty="0" err="1">
                <a:solidFill>
                  <a:schemeClr val="bg1"/>
                </a:solidFill>
                <a:latin typeface="Calibri" panose="020F0502020204030204" pitchFamily="34" charset="0"/>
                <a:cs typeface="Calibri" panose="020F0502020204030204" pitchFamily="34" charset="0"/>
              </a:rPr>
              <a:t>Procusini</a:t>
            </a:r>
            <a:r>
              <a:rPr lang="en-IE" sz="2400" dirty="0">
                <a:solidFill>
                  <a:schemeClr val="bg1"/>
                </a:solidFill>
                <a:latin typeface="Calibri" panose="020F0502020204030204" pitchFamily="34" charset="0"/>
                <a:cs typeface="Calibri" panose="020F0502020204030204" pitchFamily="34" charset="0"/>
              </a:rPr>
              <a:t>). The dough was mixed using a hand mixer at a low speed (&lt; 3,000 rpm) for 3 min when a dough was formed. Then the dough was filled into a disposable piping bag and let rest at room temperature for 45 min, so the water can penetrate the starch granules by capillary action (This, 2007).</a:t>
            </a:r>
          </a:p>
        </p:txBody>
      </p:sp>
      <p:pic>
        <p:nvPicPr>
          <p:cNvPr id="7" name="Picture 6">
            <a:extLst>
              <a:ext uri="{FF2B5EF4-FFF2-40B4-BE49-F238E27FC236}">
                <a16:creationId xmlns:a16="http://schemas.microsoft.com/office/drawing/2014/main" id="{9BD0B26E-1893-CFB7-DCCC-86D26A4E0A9A}"/>
              </a:ext>
            </a:extLst>
          </p:cNvPr>
          <p:cNvPicPr>
            <a:picLocks noChangeAspect="1"/>
          </p:cNvPicPr>
          <p:nvPr/>
        </p:nvPicPr>
        <p:blipFill>
          <a:blip r:embed="rId3"/>
          <a:stretch>
            <a:fillRect/>
          </a:stretch>
        </p:blipFill>
        <p:spPr>
          <a:xfrm>
            <a:off x="9387577" y="5526435"/>
            <a:ext cx="2804403" cy="1335140"/>
          </a:xfrm>
          <a:prstGeom prst="rect">
            <a:avLst/>
          </a:prstGeom>
        </p:spPr>
      </p:pic>
    </p:spTree>
    <p:extLst>
      <p:ext uri="{BB962C8B-B14F-4D97-AF65-F5344CB8AC3E}">
        <p14:creationId xmlns:p14="http://schemas.microsoft.com/office/powerpoint/2010/main" val="132512250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a wooden fork and spoon at the edge of a white notebook">
            <a:extLst>
              <a:ext uri="{FF2B5EF4-FFF2-40B4-BE49-F238E27FC236}">
                <a16:creationId xmlns:a16="http://schemas.microsoft.com/office/drawing/2014/main" id="{F7422505-D1CA-2BAD-E036-42356054257D}"/>
              </a:ext>
            </a:extLst>
          </p:cNvPr>
          <p:cNvPicPr>
            <a:picLocks noChangeAspect="1"/>
          </p:cNvPicPr>
          <p:nvPr/>
        </p:nvPicPr>
        <p:blipFill>
          <a:blip r:embed="rId2"/>
          <a:srcRect t="11623" b="94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F839AD7-DCC0-0E92-7849-FB085974E139}"/>
              </a:ext>
            </a:extLst>
          </p:cNvPr>
          <p:cNvSpPr>
            <a:spLocks noGrp="1"/>
          </p:cNvSpPr>
          <p:nvPr>
            <p:ph type="title"/>
          </p:nvPr>
        </p:nvSpPr>
        <p:spPr>
          <a:xfrm>
            <a:off x="704088" y="2244909"/>
            <a:ext cx="4693473" cy="3954040"/>
          </a:xfrm>
        </p:spPr>
        <p:txBody>
          <a:bodyPr vert="horz" lIns="91440" tIns="45720" rIns="91440" bIns="45720" rtlCol="0" anchor="b">
            <a:normAutofit/>
          </a:bodyPr>
          <a:lstStyle/>
          <a:p>
            <a:r>
              <a:rPr lang="en-US" sz="5400">
                <a:solidFill>
                  <a:srgbClr val="FFFFFF"/>
                </a:solidFill>
              </a:rPr>
              <a:t>Recipes</a:t>
            </a:r>
          </a:p>
        </p:txBody>
      </p:sp>
      <p:sp>
        <p:nvSpPr>
          <p:cNvPr id="6" name="TextBox 5">
            <a:extLst>
              <a:ext uri="{FF2B5EF4-FFF2-40B4-BE49-F238E27FC236}">
                <a16:creationId xmlns:a16="http://schemas.microsoft.com/office/drawing/2014/main" id="{A7212958-136C-089E-E5AE-8B3A53C09F65}"/>
              </a:ext>
            </a:extLst>
          </p:cNvPr>
          <p:cNvSpPr txBox="1"/>
          <p:nvPr/>
        </p:nvSpPr>
        <p:spPr>
          <a:xfrm>
            <a:off x="2872015" y="849997"/>
            <a:ext cx="6209606" cy="4154984"/>
          </a:xfrm>
          <a:prstGeom prst="rect">
            <a:avLst/>
          </a:prstGeom>
          <a:noFill/>
        </p:spPr>
        <p:txBody>
          <a:bodyPr wrap="square">
            <a:spAutoFit/>
          </a:bodyPr>
          <a:lstStyle/>
          <a:p>
            <a:r>
              <a:rPr lang="en-IE" sz="2400" b="1" dirty="0">
                <a:solidFill>
                  <a:schemeClr val="bg1"/>
                </a:solidFill>
              </a:rPr>
              <a:t>Pasta for 3D printing duck</a:t>
            </a:r>
            <a:r>
              <a:rPr lang="en-IE" sz="2400" dirty="0">
                <a:solidFill>
                  <a:schemeClr val="bg1"/>
                </a:solidFill>
              </a:rPr>
              <a:t>: 7 g of oil and 40 g of water were weighed into a jug and the whole contents (45 g) of the packet of pasta dough powder was added. The dough was mixed using a hand mixer at a low speed (&lt; 3,000 rpm) for 3 min when a dough was formed. Then the dough was filled into a disposable piping bag and let rest at room temperature for 45 min, so the water can penetrate the starch granules by capillary action (This, 2007).</a:t>
            </a:r>
          </a:p>
        </p:txBody>
      </p:sp>
      <p:sp>
        <p:nvSpPr>
          <p:cNvPr id="4" name="TextBox 3">
            <a:extLst>
              <a:ext uri="{FF2B5EF4-FFF2-40B4-BE49-F238E27FC236}">
                <a16:creationId xmlns:a16="http://schemas.microsoft.com/office/drawing/2014/main" id="{331BB38B-83B1-011E-5007-53CC7F555BE3}"/>
              </a:ext>
            </a:extLst>
          </p:cNvPr>
          <p:cNvSpPr txBox="1"/>
          <p:nvPr/>
        </p:nvSpPr>
        <p:spPr>
          <a:xfrm>
            <a:off x="2032000" y="420809"/>
            <a:ext cx="8711191" cy="4526688"/>
          </a:xfrm>
          <a:prstGeom prst="rect">
            <a:avLst/>
          </a:prstGeom>
          <a:noFill/>
        </p:spPr>
        <p:txBody>
          <a:bodyPr wrap="square">
            <a:spAutoFit/>
          </a:bodyPr>
          <a:lstStyle/>
          <a:p>
            <a:pPr algn="just">
              <a:lnSpc>
                <a:spcPct val="150000"/>
              </a:lnSpc>
              <a:spcAft>
                <a:spcPts val="800"/>
              </a:spcAft>
            </a:pPr>
            <a:r>
              <a:rPr lang="en-IE" sz="2400" b="1" kern="100" dirty="0">
                <a:effectLst/>
                <a:latin typeface="Calibri" panose="020F0502020204030204" pitchFamily="34" charset="0"/>
                <a:ea typeface="Times New Roman" panose="02020603050405020304" pitchFamily="18" charset="0"/>
                <a:cs typeface="Calibri" panose="020F0502020204030204" pitchFamily="34" charset="0"/>
              </a:rPr>
              <a:t>Salad </a:t>
            </a:r>
            <a:endParaRPr lang="en-IE" sz="24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b="1" kern="100" dirty="0">
                <a:effectLst/>
                <a:latin typeface="Calibri" panose="020F0502020204030204" pitchFamily="34" charset="0"/>
                <a:ea typeface="Times New Roman" panose="02020603050405020304" pitchFamily="18" charset="0"/>
                <a:cs typeface="Calibri" panose="020F0502020204030204" pitchFamily="34" charset="0"/>
              </a:rPr>
              <a:t>Ingredients:</a:t>
            </a:r>
            <a:endParaRPr lang="en-IE" sz="24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1 handful of Rocket; 30 </a:t>
            </a:r>
            <a:r>
              <a:rPr lang="en-IE" sz="2400" kern="100" dirty="0" err="1">
                <a:effectLst/>
                <a:latin typeface="Calibri" panose="020F0502020204030204" pitchFamily="34" charset="0"/>
                <a:ea typeface="Times New Roman" panose="02020603050405020304" pitchFamily="18" charset="0"/>
                <a:cs typeface="Calibri" panose="020F0502020204030204" pitchFamily="34" charset="0"/>
              </a:rPr>
              <a:t>mls</a:t>
            </a: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 of Extra virgin olive oil </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1 tbsp Red wine vinegar; 2 tsp </a:t>
            </a:r>
            <a:r>
              <a:rPr lang="en-IE" sz="2400" kern="100" dirty="0" err="1">
                <a:effectLst/>
                <a:latin typeface="Calibri" panose="020F0502020204030204" pitchFamily="34" charset="0"/>
                <a:ea typeface="Times New Roman" panose="02020603050405020304" pitchFamily="18" charset="0"/>
                <a:cs typeface="Calibri" panose="020F0502020204030204" pitchFamily="34" charset="0"/>
              </a:rPr>
              <a:t>Diion</a:t>
            </a: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 mustard</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1 shallot diced </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b="1" kern="100" dirty="0">
                <a:effectLst/>
                <a:latin typeface="Calibri" panose="020F0502020204030204" pitchFamily="34" charset="0"/>
                <a:ea typeface="Times New Roman" panose="02020603050405020304" pitchFamily="18" charset="0"/>
                <a:cs typeface="Calibri" panose="020F0502020204030204" pitchFamily="34" charset="0"/>
              </a:rPr>
              <a:t>Method: </a:t>
            </a: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Mix together and dress the rocket leaves </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137B0D3-D3EF-23D2-013D-F8391D7BE752}"/>
              </a:ext>
            </a:extLst>
          </p:cNvPr>
          <p:cNvPicPr>
            <a:picLocks noChangeAspect="1"/>
          </p:cNvPicPr>
          <p:nvPr/>
        </p:nvPicPr>
        <p:blipFill>
          <a:blip r:embed="rId3"/>
          <a:stretch>
            <a:fillRect/>
          </a:stretch>
        </p:blipFill>
        <p:spPr>
          <a:xfrm>
            <a:off x="9387597" y="5522850"/>
            <a:ext cx="2804403" cy="1335140"/>
          </a:xfrm>
          <a:prstGeom prst="rect">
            <a:avLst/>
          </a:prstGeom>
        </p:spPr>
      </p:pic>
    </p:spTree>
    <p:extLst>
      <p:ext uri="{BB962C8B-B14F-4D97-AF65-F5344CB8AC3E}">
        <p14:creationId xmlns:p14="http://schemas.microsoft.com/office/powerpoint/2010/main" val="4011271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a wooden fork and spoon at the edge of a white notebook">
            <a:extLst>
              <a:ext uri="{FF2B5EF4-FFF2-40B4-BE49-F238E27FC236}">
                <a16:creationId xmlns:a16="http://schemas.microsoft.com/office/drawing/2014/main" id="{F7422505-D1CA-2BAD-E036-42356054257D}"/>
              </a:ext>
            </a:extLst>
          </p:cNvPr>
          <p:cNvPicPr>
            <a:picLocks noChangeAspect="1"/>
          </p:cNvPicPr>
          <p:nvPr/>
        </p:nvPicPr>
        <p:blipFill>
          <a:blip r:embed="rId2"/>
          <a:srcRect t="11623" b="94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F839AD7-DCC0-0E92-7849-FB085974E139}"/>
              </a:ext>
            </a:extLst>
          </p:cNvPr>
          <p:cNvSpPr>
            <a:spLocks noGrp="1"/>
          </p:cNvSpPr>
          <p:nvPr>
            <p:ph type="title"/>
          </p:nvPr>
        </p:nvSpPr>
        <p:spPr>
          <a:xfrm>
            <a:off x="704088" y="2244909"/>
            <a:ext cx="4693473" cy="3954040"/>
          </a:xfrm>
        </p:spPr>
        <p:txBody>
          <a:bodyPr vert="horz" lIns="91440" tIns="45720" rIns="91440" bIns="45720" rtlCol="0" anchor="b">
            <a:normAutofit/>
          </a:bodyPr>
          <a:lstStyle/>
          <a:p>
            <a:r>
              <a:rPr lang="en-US" sz="5400" dirty="0">
                <a:solidFill>
                  <a:srgbClr val="FFFFFF"/>
                </a:solidFill>
              </a:rPr>
              <a:t>Recipes</a:t>
            </a:r>
          </a:p>
        </p:txBody>
      </p:sp>
      <p:sp>
        <p:nvSpPr>
          <p:cNvPr id="6" name="TextBox 5">
            <a:extLst>
              <a:ext uri="{FF2B5EF4-FFF2-40B4-BE49-F238E27FC236}">
                <a16:creationId xmlns:a16="http://schemas.microsoft.com/office/drawing/2014/main" id="{A7212958-136C-089E-E5AE-8B3A53C09F65}"/>
              </a:ext>
            </a:extLst>
          </p:cNvPr>
          <p:cNvSpPr txBox="1"/>
          <p:nvPr/>
        </p:nvSpPr>
        <p:spPr>
          <a:xfrm>
            <a:off x="2260600" y="849997"/>
            <a:ext cx="8559799" cy="3767506"/>
          </a:xfrm>
          <a:prstGeom prst="rect">
            <a:avLst/>
          </a:prstGeom>
          <a:noFill/>
        </p:spPr>
        <p:txBody>
          <a:bodyPr wrap="square">
            <a:spAutoFit/>
          </a:bodyPr>
          <a:lstStyle/>
          <a:p>
            <a:pPr algn="just">
              <a:lnSpc>
                <a:spcPct val="150000"/>
              </a:lnSpc>
              <a:spcAft>
                <a:spcPts val="800"/>
              </a:spcAft>
            </a:pPr>
            <a:r>
              <a:rPr lang="en-IE" sz="2400" b="1" kern="100" dirty="0">
                <a:effectLst/>
                <a:latin typeface="Calibri" panose="020F0502020204030204" pitchFamily="34" charset="0"/>
                <a:ea typeface="Times New Roman" panose="02020603050405020304" pitchFamily="18" charset="0"/>
                <a:cs typeface="Calibri" panose="020F0502020204030204" pitchFamily="34" charset="0"/>
              </a:rPr>
              <a:t>Duck meat</a:t>
            </a:r>
            <a:endParaRPr lang="en-IE" sz="24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b="1" kern="100" dirty="0">
                <a:effectLst/>
                <a:latin typeface="Calibri" panose="020F0502020204030204" pitchFamily="34" charset="0"/>
                <a:ea typeface="Times New Roman" panose="02020603050405020304" pitchFamily="18" charset="0"/>
                <a:cs typeface="Calibri" panose="020F0502020204030204" pitchFamily="34" charset="0"/>
              </a:rPr>
              <a:t>Ingredients:</a:t>
            </a:r>
            <a:endParaRPr lang="en-IE" sz="24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1 duck breast; salt </a:t>
            </a:r>
            <a:r>
              <a:rPr lang="en-IE" sz="2400" kern="100" dirty="0">
                <a:latin typeface="Calibri" panose="020F0502020204030204" pitchFamily="34" charset="0"/>
                <a:ea typeface="Times New Roman" panose="02020603050405020304" pitchFamily="18" charset="0"/>
                <a:cs typeface="Calibri" panose="020F0502020204030204" pitchFamily="34" charset="0"/>
              </a:rPr>
              <a:t>and</a:t>
            </a: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 pepper to taste </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b="1" kern="100" dirty="0">
                <a:effectLst/>
                <a:latin typeface="Calibri" panose="020F0502020204030204" pitchFamily="34" charset="0"/>
                <a:ea typeface="Times New Roman" panose="02020603050405020304" pitchFamily="18" charset="0"/>
                <a:cs typeface="Calibri" panose="020F0502020204030204" pitchFamily="34" charset="0"/>
              </a:rPr>
              <a:t>Method: </a:t>
            </a:r>
            <a:endParaRPr lang="en-IE" sz="24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Sear on hot pan, fat side down 12-15 mins. Flip for 1 minute. Place in oven at 200 ◦C for 6 minutes.</a:t>
            </a:r>
            <a:endParaRPr lang="en-IE" sz="24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48FCC9C-FDAA-2C82-4EC7-C3953F1A2BFB}"/>
              </a:ext>
            </a:extLst>
          </p:cNvPr>
          <p:cNvPicPr>
            <a:picLocks noChangeAspect="1"/>
          </p:cNvPicPr>
          <p:nvPr/>
        </p:nvPicPr>
        <p:blipFill>
          <a:blip r:embed="rId3"/>
          <a:stretch>
            <a:fillRect/>
          </a:stretch>
        </p:blipFill>
        <p:spPr>
          <a:xfrm>
            <a:off x="9387577" y="5531379"/>
            <a:ext cx="2804403" cy="1335140"/>
          </a:xfrm>
          <a:prstGeom prst="rect">
            <a:avLst/>
          </a:prstGeom>
        </p:spPr>
      </p:pic>
    </p:spTree>
    <p:extLst>
      <p:ext uri="{BB962C8B-B14F-4D97-AF65-F5344CB8AC3E}">
        <p14:creationId xmlns:p14="http://schemas.microsoft.com/office/powerpoint/2010/main" val="1523259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a wooden fork and spoon at the edge of a white notebook">
            <a:extLst>
              <a:ext uri="{FF2B5EF4-FFF2-40B4-BE49-F238E27FC236}">
                <a16:creationId xmlns:a16="http://schemas.microsoft.com/office/drawing/2014/main" id="{F7422505-D1CA-2BAD-E036-42356054257D}"/>
              </a:ext>
            </a:extLst>
          </p:cNvPr>
          <p:cNvPicPr>
            <a:picLocks noChangeAspect="1"/>
          </p:cNvPicPr>
          <p:nvPr/>
        </p:nvPicPr>
        <p:blipFill>
          <a:blip r:embed="rId2"/>
          <a:srcRect t="11623" b="94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F839AD7-DCC0-0E92-7849-FB085974E139}"/>
              </a:ext>
            </a:extLst>
          </p:cNvPr>
          <p:cNvSpPr>
            <a:spLocks noGrp="1"/>
          </p:cNvSpPr>
          <p:nvPr>
            <p:ph type="title"/>
          </p:nvPr>
        </p:nvSpPr>
        <p:spPr>
          <a:xfrm>
            <a:off x="704088" y="2244909"/>
            <a:ext cx="4693473" cy="3954040"/>
          </a:xfrm>
        </p:spPr>
        <p:txBody>
          <a:bodyPr vert="horz" lIns="91440" tIns="45720" rIns="91440" bIns="45720" rtlCol="0" anchor="b">
            <a:normAutofit/>
          </a:bodyPr>
          <a:lstStyle/>
          <a:p>
            <a:r>
              <a:rPr lang="en-US" sz="5400">
                <a:solidFill>
                  <a:srgbClr val="FFFFFF"/>
                </a:solidFill>
              </a:rPr>
              <a:t>Recipes</a:t>
            </a:r>
          </a:p>
        </p:txBody>
      </p:sp>
      <p:sp>
        <p:nvSpPr>
          <p:cNvPr id="6" name="TextBox 5">
            <a:extLst>
              <a:ext uri="{FF2B5EF4-FFF2-40B4-BE49-F238E27FC236}">
                <a16:creationId xmlns:a16="http://schemas.microsoft.com/office/drawing/2014/main" id="{A7212958-136C-089E-E5AE-8B3A53C09F65}"/>
              </a:ext>
            </a:extLst>
          </p:cNvPr>
          <p:cNvSpPr txBox="1"/>
          <p:nvPr/>
        </p:nvSpPr>
        <p:spPr>
          <a:xfrm>
            <a:off x="2133600" y="291197"/>
            <a:ext cx="8597899" cy="5257017"/>
          </a:xfrm>
          <a:prstGeom prst="rect">
            <a:avLst/>
          </a:prstGeom>
          <a:noFill/>
        </p:spPr>
        <p:txBody>
          <a:bodyPr wrap="square">
            <a:spAutoFit/>
          </a:bodyPr>
          <a:lstStyle/>
          <a:p>
            <a:pPr algn="just">
              <a:lnSpc>
                <a:spcPct val="150000"/>
              </a:lnSpc>
              <a:spcAft>
                <a:spcPts val="800"/>
              </a:spcAft>
            </a:pPr>
            <a:r>
              <a:rPr lang="en-IE" sz="2000" b="1" kern="100" dirty="0">
                <a:effectLst/>
                <a:latin typeface="Calibri" panose="020F0502020204030204" pitchFamily="34" charset="0"/>
                <a:ea typeface="Times New Roman" panose="02020603050405020304" pitchFamily="18" charset="0"/>
                <a:cs typeface="Calibri" panose="020F0502020204030204" pitchFamily="34" charset="0"/>
              </a:rPr>
              <a:t>Purple cabbage </a:t>
            </a:r>
            <a:r>
              <a:rPr lang="en-IE" sz="2000" b="1" kern="100" dirty="0">
                <a:latin typeface="Calibri" panose="020F0502020204030204" pitchFamily="34" charset="0"/>
                <a:ea typeface="Times New Roman" panose="02020603050405020304" pitchFamily="18" charset="0"/>
                <a:cs typeface="Calibri" panose="020F0502020204030204" pitchFamily="34" charset="0"/>
              </a:rPr>
              <a:t>mousse (changes to red cabbage mousse when sprayed with vodka/lemon juice liquid).</a:t>
            </a:r>
            <a:endParaRPr lang="en-IE" sz="20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000" b="1" kern="100" dirty="0">
                <a:effectLst/>
                <a:latin typeface="Calibri" panose="020F0502020204030204" pitchFamily="34" charset="0"/>
                <a:ea typeface="Times New Roman" panose="02020603050405020304" pitchFamily="18" charset="0"/>
                <a:cs typeface="Calibri" panose="020F0502020204030204" pitchFamily="34" charset="0"/>
              </a:rPr>
              <a:t>Ingredients</a:t>
            </a:r>
            <a:r>
              <a:rPr lang="en-IE" sz="2000" kern="100" dirty="0">
                <a:effectLst/>
                <a:latin typeface="Calibri" panose="020F0502020204030204" pitchFamily="34" charset="0"/>
                <a:ea typeface="Times New Roman" panose="02020603050405020304" pitchFamily="18" charset="0"/>
                <a:cs typeface="Calibri" panose="020F0502020204030204" pitchFamily="34" charset="0"/>
              </a:rPr>
              <a:t>:</a:t>
            </a:r>
            <a:endParaRPr lang="en-IE"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000" kern="100" dirty="0">
                <a:effectLst/>
                <a:latin typeface="Calibri" panose="020F0502020204030204" pitchFamily="34" charset="0"/>
                <a:ea typeface="Times New Roman" panose="02020603050405020304" pitchFamily="18" charset="0"/>
                <a:cs typeface="Calibri" panose="020F0502020204030204" pitchFamily="34" charset="0"/>
              </a:rPr>
              <a:t>200g sliced purple cabbage; 200 ml fresh cream;105 ml stock;1 sliced shallot; 5g butter; 15g parmigiano </a:t>
            </a:r>
            <a:endParaRPr lang="en-IE"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000" b="1" kern="100" dirty="0">
                <a:effectLst/>
                <a:latin typeface="Calibri" panose="020F0502020204030204" pitchFamily="34" charset="0"/>
                <a:ea typeface="Times New Roman" panose="02020603050405020304" pitchFamily="18" charset="0"/>
                <a:cs typeface="Calibri" panose="020F0502020204030204" pitchFamily="34" charset="0"/>
              </a:rPr>
              <a:t>Method:</a:t>
            </a:r>
            <a:endParaRPr lang="en-IE" sz="2000"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000" kern="100" dirty="0">
                <a:effectLst/>
                <a:latin typeface="Calibri" panose="020F0502020204030204" pitchFamily="34" charset="0"/>
                <a:ea typeface="Times New Roman" panose="02020603050405020304" pitchFamily="18" charset="0"/>
                <a:cs typeface="Calibri" panose="020F0502020204030204" pitchFamily="34" charset="0"/>
              </a:rPr>
              <a:t>Melt butter in a pan. Cook the shallot for 5 minutes. Add purple cabbage, salt and pepper. Add stock, cook for 15 minutes. Blend in parmigiano and cream. Put in a siphon and leave in fridge before using. </a:t>
            </a:r>
            <a:endParaRPr lang="en-IE" sz="2000"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sz="2400"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IE" sz="2400"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9F52A19-E1B1-4BDB-9C63-8AC7A2ABA921}"/>
              </a:ext>
            </a:extLst>
          </p:cNvPr>
          <p:cNvPicPr>
            <a:picLocks noChangeAspect="1"/>
          </p:cNvPicPr>
          <p:nvPr/>
        </p:nvPicPr>
        <p:blipFill>
          <a:blip r:embed="rId3"/>
          <a:stretch>
            <a:fillRect/>
          </a:stretch>
        </p:blipFill>
        <p:spPr>
          <a:xfrm>
            <a:off x="9387577" y="5531379"/>
            <a:ext cx="2804403" cy="1335140"/>
          </a:xfrm>
          <a:prstGeom prst="rect">
            <a:avLst/>
          </a:prstGeom>
        </p:spPr>
      </p:pic>
    </p:spTree>
    <p:extLst>
      <p:ext uri="{BB962C8B-B14F-4D97-AF65-F5344CB8AC3E}">
        <p14:creationId xmlns:p14="http://schemas.microsoft.com/office/powerpoint/2010/main" val="417742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p view of a wooden fork and spoon at the edge of a white notebook">
            <a:extLst>
              <a:ext uri="{FF2B5EF4-FFF2-40B4-BE49-F238E27FC236}">
                <a16:creationId xmlns:a16="http://schemas.microsoft.com/office/drawing/2014/main" id="{F7422505-D1CA-2BAD-E036-42356054257D}"/>
              </a:ext>
            </a:extLst>
          </p:cNvPr>
          <p:cNvPicPr>
            <a:picLocks noChangeAspect="1"/>
          </p:cNvPicPr>
          <p:nvPr/>
        </p:nvPicPr>
        <p:blipFill>
          <a:blip r:embed="rId2"/>
          <a:srcRect t="11623" b="94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F839AD7-DCC0-0E92-7849-FB085974E139}"/>
              </a:ext>
            </a:extLst>
          </p:cNvPr>
          <p:cNvSpPr>
            <a:spLocks noGrp="1"/>
          </p:cNvSpPr>
          <p:nvPr>
            <p:ph type="title"/>
          </p:nvPr>
        </p:nvSpPr>
        <p:spPr>
          <a:xfrm>
            <a:off x="704088" y="2244909"/>
            <a:ext cx="4693473" cy="3954040"/>
          </a:xfrm>
        </p:spPr>
        <p:txBody>
          <a:bodyPr vert="horz" lIns="91440" tIns="45720" rIns="91440" bIns="45720" rtlCol="0" anchor="b">
            <a:normAutofit/>
          </a:bodyPr>
          <a:lstStyle/>
          <a:p>
            <a:r>
              <a:rPr lang="en-US" sz="5400">
                <a:solidFill>
                  <a:srgbClr val="FFFFFF"/>
                </a:solidFill>
              </a:rPr>
              <a:t>Recipes</a:t>
            </a:r>
          </a:p>
        </p:txBody>
      </p:sp>
      <p:sp>
        <p:nvSpPr>
          <p:cNvPr id="6" name="TextBox 5">
            <a:extLst>
              <a:ext uri="{FF2B5EF4-FFF2-40B4-BE49-F238E27FC236}">
                <a16:creationId xmlns:a16="http://schemas.microsoft.com/office/drawing/2014/main" id="{A7212958-136C-089E-E5AE-8B3A53C09F65}"/>
              </a:ext>
            </a:extLst>
          </p:cNvPr>
          <p:cNvSpPr txBox="1"/>
          <p:nvPr/>
        </p:nvSpPr>
        <p:spPr>
          <a:xfrm>
            <a:off x="2247899" y="265797"/>
            <a:ext cx="8597899" cy="4505208"/>
          </a:xfrm>
          <a:prstGeom prst="rect">
            <a:avLst/>
          </a:prstGeom>
          <a:noFill/>
        </p:spPr>
        <p:txBody>
          <a:bodyPr wrap="square">
            <a:spAutoFit/>
          </a:bodyPr>
          <a:lstStyle/>
          <a:p>
            <a:pPr algn="just">
              <a:lnSpc>
                <a:spcPct val="150000"/>
              </a:lnSpc>
              <a:spcAft>
                <a:spcPts val="800"/>
              </a:spcAft>
            </a:pPr>
            <a:r>
              <a:rPr lang="en-IE" b="1" kern="100" dirty="0">
                <a:effectLst/>
                <a:latin typeface="Calibri" panose="020F0502020204030204" pitchFamily="34" charset="0"/>
                <a:ea typeface="Times New Roman" panose="02020603050405020304" pitchFamily="18" charset="0"/>
                <a:cs typeface="Calibri" panose="020F0502020204030204" pitchFamily="34" charset="0"/>
              </a:rPr>
              <a:t>Herb flavoured vodka </a:t>
            </a:r>
            <a:endParaRPr lang="en-IE"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kern="100" dirty="0">
                <a:effectLst/>
                <a:latin typeface="Calibri" panose="020F0502020204030204" pitchFamily="34" charset="0"/>
                <a:ea typeface="Times New Roman" panose="02020603050405020304" pitchFamily="18" charset="0"/>
                <a:cs typeface="Calibri" panose="020F0502020204030204" pitchFamily="34" charset="0"/>
              </a:rPr>
              <a:t>75 ml vodka</a:t>
            </a:r>
            <a:r>
              <a:rPr lang="en-IE" kern="100" dirty="0">
                <a:latin typeface="Calibri" panose="020F0502020204030204" pitchFamily="34" charset="0"/>
                <a:ea typeface="Times New Roman" panose="02020603050405020304" pitchFamily="18" charset="0"/>
                <a:cs typeface="Calibri" panose="020F0502020204030204" pitchFamily="34" charset="0"/>
              </a:rPr>
              <a:t>; </a:t>
            </a:r>
            <a:r>
              <a:rPr lang="en-IE" kern="100" dirty="0">
                <a:effectLst/>
                <a:latin typeface="Calibri" panose="020F0502020204030204" pitchFamily="34" charset="0"/>
                <a:ea typeface="Times New Roman" panose="02020603050405020304" pitchFamily="18" charset="0"/>
                <a:cs typeface="Calibri" panose="020F0502020204030204" pitchFamily="34" charset="0"/>
              </a:rPr>
              <a:t>105 ml lemon juice (</a:t>
            </a:r>
            <a:r>
              <a:rPr lang="en-IE" kern="100" dirty="0" err="1">
                <a:effectLst/>
                <a:latin typeface="Calibri" panose="020F0502020204030204" pitchFamily="34" charset="0"/>
                <a:ea typeface="Times New Roman" panose="02020603050405020304" pitchFamily="18" charset="0"/>
                <a:cs typeface="Calibri" panose="020F0502020204030204" pitchFamily="34" charset="0"/>
              </a:rPr>
              <a:t>Newforge</a:t>
            </a:r>
            <a:r>
              <a:rPr lang="en-IE" kern="100" dirty="0">
                <a:effectLst/>
                <a:latin typeface="Calibri" panose="020F0502020204030204" pitchFamily="34" charset="0"/>
                <a:ea typeface="Times New Roman" panose="02020603050405020304" pitchFamily="18" charset="0"/>
                <a:cs typeface="Calibri" panose="020F0502020204030204" pitchFamily="34" charset="0"/>
              </a:rPr>
              <a:t> lemon juice)</a:t>
            </a:r>
            <a:r>
              <a:rPr lang="en-IE" kern="100" dirty="0">
                <a:latin typeface="Calibri" panose="020F0502020204030204" pitchFamily="34" charset="0"/>
                <a:ea typeface="Times New Roman" panose="02020603050405020304" pitchFamily="18" charset="0"/>
                <a:cs typeface="Calibri" panose="020F0502020204030204" pitchFamily="34" charset="0"/>
              </a:rPr>
              <a:t>; </a:t>
            </a:r>
            <a:r>
              <a:rPr lang="en-IE" kern="100" dirty="0">
                <a:effectLst/>
                <a:latin typeface="Calibri" panose="020F0502020204030204" pitchFamily="34" charset="0"/>
                <a:ea typeface="Times New Roman" panose="02020603050405020304" pitchFamily="18" charset="0"/>
                <a:cs typeface="Calibri" panose="020F0502020204030204" pitchFamily="34" charset="0"/>
              </a:rPr>
              <a:t>3g herbs (rosemary and thyme) </a:t>
            </a:r>
            <a:endParaRPr lang="en-IE"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kern="100" dirty="0">
                <a:effectLst/>
                <a:latin typeface="Calibri" panose="020F0502020204030204" pitchFamily="34" charset="0"/>
                <a:ea typeface="Times New Roman" panose="02020603050405020304" pitchFamily="18" charset="0"/>
                <a:cs typeface="Calibri" panose="020F0502020204030204" pitchFamily="34" charset="0"/>
              </a:rPr>
              <a:t>5 ml lemon juice added after rotary evaporation.</a:t>
            </a:r>
            <a:endParaRPr lang="en-IE"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kern="100" dirty="0">
                <a:effectLst/>
                <a:latin typeface="Calibri" panose="020F0502020204030204" pitchFamily="34" charset="0"/>
                <a:ea typeface="Times New Roman" panose="02020603050405020304" pitchFamily="18" charset="0"/>
                <a:cs typeface="Calibri" panose="020F0502020204030204" pitchFamily="34" charset="0"/>
              </a:rPr>
              <a:t>Water bath: 40 </a:t>
            </a:r>
            <a:r>
              <a:rPr lang="en-IE" kern="100" baseline="30000" dirty="0" err="1">
                <a:effectLst/>
                <a:latin typeface="Calibri" panose="020F0502020204030204" pitchFamily="34" charset="0"/>
                <a:ea typeface="Times New Roman" panose="02020603050405020304" pitchFamily="18" charset="0"/>
                <a:cs typeface="Calibri" panose="020F0502020204030204" pitchFamily="34" charset="0"/>
              </a:rPr>
              <a:t>o</a:t>
            </a:r>
            <a:r>
              <a:rPr lang="en-IE" kern="100" dirty="0" err="1">
                <a:effectLst/>
                <a:latin typeface="Calibri" panose="020F0502020204030204" pitchFamily="34" charset="0"/>
                <a:ea typeface="Times New Roman" panose="02020603050405020304" pitchFamily="18" charset="0"/>
                <a:cs typeface="Calibri" panose="020F0502020204030204" pitchFamily="34" charset="0"/>
              </a:rPr>
              <a:t>C</a:t>
            </a:r>
            <a:r>
              <a:rPr lang="en-IE" kern="100" dirty="0">
                <a:effectLst/>
                <a:latin typeface="Calibri" panose="020F0502020204030204" pitchFamily="34" charset="0"/>
                <a:ea typeface="Times New Roman" panose="02020603050405020304" pitchFamily="18" charset="0"/>
                <a:cs typeface="Calibri" panose="020F0502020204030204" pitchFamily="34" charset="0"/>
              </a:rPr>
              <a:t>; Rotation speed: 120 rpm</a:t>
            </a:r>
            <a:endParaRPr lang="en-IE"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b="1" kern="100" dirty="0">
                <a:effectLst/>
                <a:latin typeface="Calibri" panose="020F0502020204030204" pitchFamily="34" charset="0"/>
                <a:ea typeface="Times New Roman" panose="02020603050405020304" pitchFamily="18" charset="0"/>
                <a:cs typeface="Calibri" panose="020F0502020204030204" pitchFamily="34" charset="0"/>
              </a:rPr>
              <a:t>Purpl</a:t>
            </a:r>
            <a:r>
              <a:rPr lang="en-IE" b="1" kern="100" dirty="0">
                <a:latin typeface="Calibri" panose="020F0502020204030204" pitchFamily="34" charset="0"/>
                <a:ea typeface="Times New Roman" panose="02020603050405020304" pitchFamily="18" charset="0"/>
                <a:cs typeface="Calibri" panose="020F0502020204030204" pitchFamily="34" charset="0"/>
              </a:rPr>
              <a:t>e c</a:t>
            </a:r>
            <a:r>
              <a:rPr lang="en-IE" b="1" kern="100" dirty="0">
                <a:effectLst/>
                <a:latin typeface="Calibri" panose="020F0502020204030204" pitchFamily="34" charset="0"/>
                <a:ea typeface="Times New Roman" panose="02020603050405020304" pitchFamily="18" charset="0"/>
                <a:cs typeface="Calibri" panose="020F0502020204030204" pitchFamily="34" charset="0"/>
              </a:rPr>
              <a:t>abbage feather gel</a:t>
            </a:r>
            <a:endParaRPr lang="en-IE" b="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kern="100" dirty="0">
                <a:effectLst/>
                <a:latin typeface="Calibri" panose="020F0502020204030204" pitchFamily="34" charset="0"/>
                <a:ea typeface="Times New Roman" panose="02020603050405020304" pitchFamily="18" charset="0"/>
                <a:cs typeface="Calibri" panose="020F0502020204030204" pitchFamily="34" charset="0"/>
              </a:rPr>
              <a:t>92.5 ml purple cabbage water (from 1.85 litres to 500g of cabbage);12 grams of potato starch.  </a:t>
            </a:r>
            <a:endParaRPr lang="en-IE"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b="1" kern="100" dirty="0">
                <a:effectLst/>
                <a:latin typeface="Calibri" panose="020F0502020204030204" pitchFamily="34" charset="0"/>
                <a:ea typeface="Times New Roman" panose="02020603050405020304" pitchFamily="18" charset="0"/>
                <a:cs typeface="Calibri" panose="020F0502020204030204" pitchFamily="34" charset="0"/>
              </a:rPr>
              <a:t>Method</a:t>
            </a:r>
            <a:r>
              <a:rPr lang="en-IE" kern="100" dirty="0">
                <a:effectLst/>
                <a:latin typeface="Calibri" panose="020F0502020204030204" pitchFamily="34" charset="0"/>
                <a:ea typeface="Times New Roman" panose="02020603050405020304" pitchFamily="18" charset="0"/>
                <a:cs typeface="Calibri" panose="020F0502020204030204" pitchFamily="34" charset="0"/>
              </a:rPr>
              <a:t> </a:t>
            </a:r>
            <a:endParaRPr lang="en-IE"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Aft>
                <a:spcPts val="800"/>
              </a:spcAft>
            </a:pPr>
            <a:r>
              <a:rPr lang="en-IE" kern="100" dirty="0">
                <a:effectLst/>
                <a:latin typeface="Calibri" panose="020F0502020204030204" pitchFamily="34" charset="0"/>
                <a:ea typeface="Times New Roman" panose="02020603050405020304" pitchFamily="18" charset="0"/>
                <a:cs typeface="Calibri" panose="020F0502020204030204" pitchFamily="34" charset="0"/>
              </a:rPr>
              <a:t>Mix the potato starch and cabbage water on a stove in a pot until mixture reaches 56 ℃</a:t>
            </a:r>
            <a:endParaRPr lang="en-IE"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75D9F27-6DA4-23A5-84F3-4F1D51279171}"/>
              </a:ext>
            </a:extLst>
          </p:cNvPr>
          <p:cNvPicPr>
            <a:picLocks noChangeAspect="1"/>
          </p:cNvPicPr>
          <p:nvPr/>
        </p:nvPicPr>
        <p:blipFill>
          <a:blip r:embed="rId3"/>
          <a:stretch>
            <a:fillRect/>
          </a:stretch>
        </p:blipFill>
        <p:spPr>
          <a:xfrm>
            <a:off x="9443597" y="5531379"/>
            <a:ext cx="2804403" cy="1335140"/>
          </a:xfrm>
          <a:prstGeom prst="rect">
            <a:avLst/>
          </a:prstGeom>
        </p:spPr>
      </p:pic>
    </p:spTree>
    <p:extLst>
      <p:ext uri="{BB962C8B-B14F-4D97-AF65-F5344CB8AC3E}">
        <p14:creationId xmlns:p14="http://schemas.microsoft.com/office/powerpoint/2010/main" val="45893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5" name="Straight Connector 5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D2E2F6D9-F9F0-47A2-A074-0A6B79B64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65DF4B1-F551-4918-A8AC-57E79CC4F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8EAF6-511D-F3FC-3A84-911418077C47}"/>
              </a:ext>
            </a:extLst>
          </p:cNvPr>
          <p:cNvSpPr>
            <a:spLocks noGrp="1"/>
          </p:cNvSpPr>
          <p:nvPr>
            <p:ph type="title"/>
          </p:nvPr>
        </p:nvSpPr>
        <p:spPr>
          <a:xfrm>
            <a:off x="704088" y="871758"/>
            <a:ext cx="3534686" cy="3871143"/>
          </a:xfrm>
        </p:spPr>
        <p:txBody>
          <a:bodyPr vert="horz" lIns="91440" tIns="45720" rIns="91440" bIns="45720" rtlCol="0" anchor="t">
            <a:normAutofit/>
          </a:bodyPr>
          <a:lstStyle/>
          <a:p>
            <a:r>
              <a:rPr lang="en-US" dirty="0">
                <a:solidFill>
                  <a:schemeClr val="bg1"/>
                </a:solidFill>
                <a:latin typeface="Calibri" panose="020F0502020204030204" pitchFamily="34" charset="0"/>
                <a:cs typeface="Calibri" panose="020F0502020204030204" pitchFamily="34" charset="0"/>
              </a:rPr>
              <a:t>Specialized Equipment</a:t>
            </a:r>
          </a:p>
        </p:txBody>
      </p:sp>
      <p:cxnSp>
        <p:nvCxnSpPr>
          <p:cNvPr id="63" name="Straight Connector 62">
            <a:extLst>
              <a:ext uri="{FF2B5EF4-FFF2-40B4-BE49-F238E27FC236}">
                <a16:creationId xmlns:a16="http://schemas.microsoft.com/office/drawing/2014/main" id="{20EEADAF-D8D3-450B-A46D-DE8E54173E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042B370-C600-FE2C-7A05-C94E0EE232C7}"/>
              </a:ext>
            </a:extLst>
          </p:cNvPr>
          <p:cNvPicPr>
            <a:picLocks noChangeAspect="1"/>
          </p:cNvPicPr>
          <p:nvPr/>
        </p:nvPicPr>
        <p:blipFill>
          <a:blip r:embed="rId2"/>
          <a:srcRect l="21142" r="6410"/>
          <a:stretch/>
        </p:blipFill>
        <p:spPr>
          <a:xfrm>
            <a:off x="4876800" y="-1"/>
            <a:ext cx="3676649" cy="6858001"/>
          </a:xfrm>
          <a:prstGeom prst="rect">
            <a:avLst/>
          </a:prstGeom>
        </p:spPr>
      </p:pic>
      <p:pic>
        <p:nvPicPr>
          <p:cNvPr id="7" name="Picture 6" descr="A laboratory equipment with a tube&#10;&#10;Description automatically generated with medium confidence">
            <a:extLst>
              <a:ext uri="{FF2B5EF4-FFF2-40B4-BE49-F238E27FC236}">
                <a16:creationId xmlns:a16="http://schemas.microsoft.com/office/drawing/2014/main" id="{9C197197-37E2-60A2-04C3-9F27130427B7}"/>
              </a:ext>
            </a:extLst>
          </p:cNvPr>
          <p:cNvPicPr>
            <a:picLocks noChangeAspect="1"/>
          </p:cNvPicPr>
          <p:nvPr/>
        </p:nvPicPr>
        <p:blipFill>
          <a:blip r:embed="rId3">
            <a:extLst>
              <a:ext uri="{28A0092B-C50C-407E-A947-70E740481C1C}">
                <a14:useLocalDpi xmlns:a14="http://schemas.microsoft.com/office/drawing/2010/main" val="0"/>
              </a:ext>
            </a:extLst>
          </a:blip>
          <a:srcRect t="29259"/>
          <a:stretch/>
        </p:blipFill>
        <p:spPr>
          <a:xfrm rot="5400000">
            <a:off x="6943724" y="1609725"/>
            <a:ext cx="6858001" cy="3638549"/>
          </a:xfrm>
          <a:prstGeom prst="rect">
            <a:avLst/>
          </a:prstGeom>
          <a:noFill/>
        </p:spPr>
      </p:pic>
      <p:pic>
        <p:nvPicPr>
          <p:cNvPr id="10" name="Picture 9">
            <a:extLst>
              <a:ext uri="{FF2B5EF4-FFF2-40B4-BE49-F238E27FC236}">
                <a16:creationId xmlns:a16="http://schemas.microsoft.com/office/drawing/2014/main" id="{779E2EA7-7E74-3BF3-2D7B-5D00A7762144}"/>
              </a:ext>
            </a:extLst>
          </p:cNvPr>
          <p:cNvPicPr>
            <a:picLocks noChangeAspect="1"/>
          </p:cNvPicPr>
          <p:nvPr/>
        </p:nvPicPr>
        <p:blipFill>
          <a:blip r:embed="rId4"/>
          <a:stretch>
            <a:fillRect/>
          </a:stretch>
        </p:blipFill>
        <p:spPr>
          <a:xfrm>
            <a:off x="670195" y="5555230"/>
            <a:ext cx="2804403" cy="1335140"/>
          </a:xfrm>
          <a:prstGeom prst="rect">
            <a:avLst/>
          </a:prstGeom>
        </p:spPr>
      </p:pic>
    </p:spTree>
    <p:extLst>
      <p:ext uri="{BB962C8B-B14F-4D97-AF65-F5344CB8AC3E}">
        <p14:creationId xmlns:p14="http://schemas.microsoft.com/office/powerpoint/2010/main" val="324040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5835-C0C8-E6AB-DB6C-EC75436F1B8A}"/>
              </a:ext>
            </a:extLst>
          </p:cNvPr>
          <p:cNvSpPr>
            <a:spLocks noGrp="1"/>
          </p:cNvSpPr>
          <p:nvPr>
            <p:ph type="title"/>
          </p:nvPr>
        </p:nvSpPr>
        <p:spPr/>
        <p:txBody>
          <a:bodyPr>
            <a:normAutofit/>
          </a:bodyPr>
          <a:lstStyle/>
          <a:p>
            <a:r>
              <a:rPr lang="en-IE" sz="3600" b="1" dirty="0">
                <a:latin typeface="Calibri" panose="020F0502020204030204" pitchFamily="34" charset="0"/>
                <a:cs typeface="Calibri" panose="020F0502020204030204" pitchFamily="34" charset="0"/>
              </a:rPr>
              <a:t>Measurements</a:t>
            </a:r>
          </a:p>
        </p:txBody>
      </p:sp>
      <p:pic>
        <p:nvPicPr>
          <p:cNvPr id="6" name="Picture Placeholder 5">
            <a:extLst>
              <a:ext uri="{FF2B5EF4-FFF2-40B4-BE49-F238E27FC236}">
                <a16:creationId xmlns:a16="http://schemas.microsoft.com/office/drawing/2014/main" id="{4960C027-119A-DCA6-7A1D-04191BDB7B4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22" r="1722"/>
          <a:stretch>
            <a:fillRect/>
          </a:stretch>
        </p:blipFill>
        <p:spPr>
          <a:xfrm rot="10800000">
            <a:off x="5183188" y="1066800"/>
            <a:ext cx="6172200" cy="4794250"/>
          </a:xfrm>
        </p:spPr>
      </p:pic>
      <p:pic>
        <p:nvPicPr>
          <p:cNvPr id="7" name="Picture 6">
            <a:extLst>
              <a:ext uri="{FF2B5EF4-FFF2-40B4-BE49-F238E27FC236}">
                <a16:creationId xmlns:a16="http://schemas.microsoft.com/office/drawing/2014/main" id="{D358D189-DBEE-B63D-6954-54242E9E38EA}"/>
              </a:ext>
            </a:extLst>
          </p:cNvPr>
          <p:cNvPicPr>
            <a:picLocks noChangeAspect="1"/>
          </p:cNvPicPr>
          <p:nvPr/>
        </p:nvPicPr>
        <p:blipFill>
          <a:blip r:embed="rId3"/>
          <a:stretch>
            <a:fillRect/>
          </a:stretch>
        </p:blipFill>
        <p:spPr>
          <a:xfrm>
            <a:off x="614167" y="5522860"/>
            <a:ext cx="2804403" cy="1335140"/>
          </a:xfrm>
          <a:prstGeom prst="rect">
            <a:avLst/>
          </a:prstGeom>
        </p:spPr>
      </p:pic>
    </p:spTree>
    <p:extLst>
      <p:ext uri="{BB962C8B-B14F-4D97-AF65-F5344CB8AC3E}">
        <p14:creationId xmlns:p14="http://schemas.microsoft.com/office/powerpoint/2010/main" val="418953700"/>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315</TotalTime>
  <Words>705</Words>
  <Application>Microsoft Office PowerPoint</Application>
  <PresentationFormat>Widescreen</PresentationFormat>
  <Paragraphs>55</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Calisto MT</vt:lpstr>
      <vt:lpstr>Univers Condensed</vt:lpstr>
      <vt:lpstr>ChronicleVTI</vt:lpstr>
      <vt:lpstr>Designing and developing a novel culinary dish incorporating colour changing ingredients and 4D technology   Róisín Burke, Rachel Cooney, Ben Fitzgerald, Charlotte Lambe, Rosie Muldowney and Pierce Prendergast.   School of Culinary Arts and Food Technology, TU Dublin, Grangegorman, Dublin 7, Ireland. </vt:lpstr>
      <vt:lpstr>Aim</vt:lpstr>
      <vt:lpstr>Recipes</vt:lpstr>
      <vt:lpstr>Recipes</vt:lpstr>
      <vt:lpstr>Recipes</vt:lpstr>
      <vt:lpstr>Recipes</vt:lpstr>
      <vt:lpstr>Recipes</vt:lpstr>
      <vt:lpstr>Specialized Equipment</vt:lpstr>
      <vt:lpstr>Measurements</vt:lpstr>
      <vt:lpstr>3D Printing of Duck PARTS</vt:lpstr>
      <vt:lpstr>Duck Body</vt:lpstr>
      <vt:lpstr>Assembling the 3D Printed Duck</vt:lpstr>
      <vt:lpstr>Adding the Duck Meat, MOUSSE, Salad AND 3D Printed PURPLE CABBAGE/ POTATO STARCH GEL FEATHER</vt:lpstr>
      <vt:lpstr>CABBAGE MOUSSE</vt:lpstr>
      <vt:lpstr>Herb flavoured vodka </vt:lpstr>
      <vt:lpstr>3D Printed PURPLE CABBAGE/POTATO STARCH GEL    Spray with VODKA/HERB/LEMON LIQUID   4D Printed RED CABBAGE/POTATO STARCH GEL stimulus-responsive material: CABBAGE POTATO GEL,  a stimulus: pH (3.00), time: Colour changes within 45 seconds.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and developing a novel culinary dish incorporating colour changing ingredients and 4D technology   Róisín Burke*, Rachel Cooney, Ben Fitzgerald, Charlotte Lambe, Rosie Muldowney and Pierce Prendergast.   School of Culinary Arts and Food Technology, TU Dublin, Grangegorman, Dublin 7, Ireland.</dc:title>
  <dc:creator>Anonymous</dc:creator>
  <cp:lastModifiedBy>Anonymous</cp:lastModifiedBy>
  <cp:revision>13</cp:revision>
  <dcterms:created xsi:type="dcterms:W3CDTF">2025-05-08T13:38:03Z</dcterms:created>
  <dcterms:modified xsi:type="dcterms:W3CDTF">2025-05-12T07:39:40Z</dcterms:modified>
</cp:coreProperties>
</file>