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26" r:id="rId2"/>
    <p:sldMasterId id="2147483738" r:id="rId3"/>
    <p:sldMasterId id="2147483750" r:id="rId4"/>
  </p:sldMasterIdLst>
  <p:notesMasterIdLst>
    <p:notesMasterId r:id="rId30"/>
  </p:notesMasterIdLst>
  <p:sldIdLst>
    <p:sldId id="316" r:id="rId5"/>
    <p:sldId id="338" r:id="rId6"/>
    <p:sldId id="344" r:id="rId7"/>
    <p:sldId id="312" r:id="rId8"/>
    <p:sldId id="318" r:id="rId9"/>
    <p:sldId id="273" r:id="rId10"/>
    <p:sldId id="326" r:id="rId11"/>
    <p:sldId id="322" r:id="rId12"/>
    <p:sldId id="303" r:id="rId13"/>
    <p:sldId id="321" r:id="rId14"/>
    <p:sldId id="305" r:id="rId15"/>
    <p:sldId id="315" r:id="rId16"/>
    <p:sldId id="319" r:id="rId17"/>
    <p:sldId id="262" r:id="rId18"/>
    <p:sldId id="339" r:id="rId19"/>
    <p:sldId id="340" r:id="rId20"/>
    <p:sldId id="345" r:id="rId21"/>
    <p:sldId id="341" r:id="rId22"/>
    <p:sldId id="261" r:id="rId23"/>
    <p:sldId id="289" r:id="rId24"/>
    <p:sldId id="335" r:id="rId25"/>
    <p:sldId id="336" r:id="rId26"/>
    <p:sldId id="328" r:id="rId27"/>
    <p:sldId id="274" r:id="rId28"/>
    <p:sldId id="337" r:id="rId29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8" autoAdjust="0"/>
    <p:restoredTop sz="92431" autoAdjust="0"/>
  </p:normalViewPr>
  <p:slideViewPr>
    <p:cSldViewPr snapToGrid="0" showGuides="1">
      <p:cViewPr>
        <p:scale>
          <a:sx n="50" d="100"/>
          <a:sy n="50" d="100"/>
        </p:scale>
        <p:origin x="1244" y="532"/>
      </p:cViewPr>
      <p:guideLst>
        <p:guide orient="horz" pos="2183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9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88ABD52D-272D-41A9-938E-2EB836B4C974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E54F642A-4A1E-4B24-83BB-74F915C1AE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25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F642A-4A1E-4B24-83BB-74F915C1AE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7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3B1C7-444B-4ABA-A022-DA9BD7B8D124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974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C0E1-2615-4701-B424-62AE04C20FA7}" type="datetime1">
              <a:rPr lang="en-US" smtClean="0"/>
              <a:t>6/11/2023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JMA 2023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9EFB-0CBA-4C01-9A3B-F310197B17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04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7C32-6E2C-49DF-AEE2-66BEA35B3F3B}" type="datetime1">
              <a:rPr lang="en-US" smtClean="0"/>
              <a:t>6/11/2023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JMA 2023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9EFB-0CBA-4C01-9A3B-F310197B17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4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F70F9-3135-455C-BE91-1E80DFF701CC}" type="datetime1">
              <a:rPr lang="en-US" smtClean="0"/>
              <a:t>6/11/2023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JMA 2023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9EFB-0CBA-4C01-9A3B-F310197B17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83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F1FB42-6A2B-4D88-94EF-AB0643BD0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275148-7FFE-4820-A406-8299F2AC5C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1AEE47-AFA5-4481-8AE5-639BBB359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1319C-18AE-488F-A875-9629F661A40D}" type="datetime1">
              <a:rPr lang="en-US" smtClean="0"/>
              <a:t>6/11/2023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2229E6-B77F-4331-9AFD-75ABA7C9E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JMA 2023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28DFA2-4FED-4D23-A5DE-AEE4EEF1B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4D03-22AF-49F3-BCFE-70F921F48E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6022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2D6F6F-5E71-4A3E-809B-2DCDE0593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FBFAA5-CD8B-41B0-95AD-91F1272BB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EB21BB-5729-45D1-B655-109712707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16A6-3804-4431-8319-362C56D44876}" type="datetime1">
              <a:rPr lang="en-US" smtClean="0"/>
              <a:t>6/11/2023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BAD73B-25AA-4B26-ADC8-CC8FB8647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JMA 2023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124DEE-DD9D-428A-B629-5ABDC69C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4D03-22AF-49F3-BCFE-70F921F48E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7905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D3A6E-2CA6-46E5-851F-0AEC2DA9F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FDF686-FD58-4A92-A34D-AB1306CCB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B200AE-A1F1-4488-8F36-6A3A25D7C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1B52-9710-4067-8969-C083C90DDA35}" type="datetime1">
              <a:rPr lang="en-US" smtClean="0"/>
              <a:t>6/11/2023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58DB5A-A2BF-4645-A4F6-9E80A6835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JMA 2023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27E984-F9A3-41BF-B263-AD431D6DB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4D03-22AF-49F3-BCFE-70F921F48E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5432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F33FBC-8C5F-4718-8605-AE575C322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7DABF9-81D3-48E6-A883-093E11D531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5C1B177-D122-4234-96D5-29DBD65BB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046E3D2-8356-44DE-BF9A-74122330E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9EC5-8E27-4177-8E21-12678B45EE2B}" type="datetime1">
              <a:rPr lang="en-US" smtClean="0"/>
              <a:t>6/11/2023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192A461-842F-4E7F-AFB8-B51EF20C9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JMA 2023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F6BFC1F-6FC1-4590-9289-F659D6953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4D03-22AF-49F3-BCFE-70F921F48E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71525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EFF902-7707-41A7-BB17-7F7DC4787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C5A96B-60AF-4E2A-BD86-234FE7979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B601B1-95E2-4C6D-8077-2DDC4A301D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9944DF6-F7A5-45BC-9452-1A4AD5D663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E68CA2A-AFAC-4E8D-A20D-AC149CF91C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1236827-B6B3-471D-84C4-4BFC2B9C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F9E5-360D-4DD1-ADAE-DB70A695AD0E}" type="datetime1">
              <a:rPr lang="en-US" smtClean="0"/>
              <a:t>6/11/2023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71BF6D9-4F82-48E3-8514-7B7CEB77F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JMA 2023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94FB553-E84E-4044-8A05-B16DDBC1F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4D03-22AF-49F3-BCFE-70F921F48E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81018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B163F6-CEA3-4CD0-9B05-03022BF9E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A7E4188-35E5-41D6-9BF0-779C82F53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2FE3-2239-45A5-8AB9-B2412411C573}" type="datetime1">
              <a:rPr lang="en-US" smtClean="0"/>
              <a:t>6/11/2023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F3AE4E3-EA5D-4AD8-80E9-F84942756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JMA 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F281FF-0F23-4DC1-AEFD-58E6B546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4D03-22AF-49F3-BCFE-70F921F48E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93587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B0C1B50-0AB4-4D07-9E7F-F54E0C476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3C5D6-0505-4BD8-9387-2D3CA1E54AC7}" type="datetime1">
              <a:rPr lang="en-US" smtClean="0"/>
              <a:t>6/11/2023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96C0D5A-7099-43B1-B0F0-613B9F3BB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JMA 2023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ACED0BE-1CA2-40A2-9ED9-048C9643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4D03-22AF-49F3-BCFE-70F921F48E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5886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7443BE-849A-4734-B9B4-6EC2C6DAF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F20A1A-4A1C-45F7-B7E0-324F87084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36DEBE7-E46C-423D-887D-C97B6C949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A40745-125F-4464-B828-43BB0B2E0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990B5-6198-4968-B7D0-59B5BB926F2E}" type="datetime1">
              <a:rPr lang="en-US" smtClean="0"/>
              <a:t>6/11/2023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42D0CEF-1B28-4047-B350-AB9AC1DAF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JMA 2023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57233C-0055-483C-9E15-1C7F6F176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4D03-22AF-49F3-BCFE-70F921F48E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60801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BF412-B8FB-41B7-93CA-C2EBE18AAE27}" type="datetime1">
              <a:rPr lang="en-US" smtClean="0"/>
              <a:t>6/11/2023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JMA 2023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9EFB-0CBA-4C01-9A3B-F310197B17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2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1B0561-0565-435E-8109-543FD4968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28E7D0D-338D-44BF-89E5-D06E6F123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E52AE36-5332-4523-BF89-A7CA1DCFFA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90FD1ED-BDE7-46E9-BAC6-279B1E5CE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4D695-212D-4F1A-A3F0-F02D9D37802B}" type="datetime1">
              <a:rPr lang="en-US" smtClean="0"/>
              <a:t>6/11/2023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7B2A66F-C564-463A-B498-01392036A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JMA 2023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2250133-F541-4493-A27A-BEA945C91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4D03-22AF-49F3-BCFE-70F921F48E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44665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684206-6010-4898-9CEC-7566C3797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386FE39-E71D-4F10-9601-0052A6E39E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BE2CEA-DD56-4B9B-99EF-022D554ED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0E740-1E76-4228-873A-603187C3CC35}" type="datetime1">
              <a:rPr lang="en-US" smtClean="0"/>
              <a:t>6/11/2023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317C1C-9CE1-4586-A5F1-03F509B9C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JMA 2023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DF9809-ED67-4DEA-9001-600489699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4D03-22AF-49F3-BCFE-70F921F48E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5602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4664CEB-7B55-427B-8597-D2FF0DB6D8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E03D523-1144-43AD-80CC-A5837CA46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B02ECB-EADF-4A7A-8927-2BA2E5234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B3693-2E25-4A2C-97C4-E41CB32BBA93}" type="datetime1">
              <a:rPr lang="en-US" smtClean="0"/>
              <a:t>6/11/2023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D30A88-6E2B-4F65-A601-62F58B897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JMA 2023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70C25C-B0E7-4EC1-875B-DD1F84714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4D03-22AF-49F3-BCFE-70F921F48E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3680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AB6D6-0F52-4E84-B8A9-8323EAFED8A5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6/11/2023</a:t>
            </a:fld>
            <a:endParaRPr lang="es-C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>
                <a:solidFill>
                  <a:prstClr val="white">
                    <a:tint val="75000"/>
                  </a:prstClr>
                </a:solidFill>
              </a:rPr>
              <a:t>JMA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F9B0-B1DB-45AC-98E1-C9153BEF8D8D}" type="slidenum">
              <a:rPr lang="es-CL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287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326B5-6DAC-4CCF-9906-8354FFBE9DCC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6/11/2023</a:t>
            </a:fld>
            <a:endParaRPr lang="es-C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>
                <a:solidFill>
                  <a:prstClr val="white">
                    <a:tint val="75000"/>
                  </a:prstClr>
                </a:solidFill>
              </a:rPr>
              <a:t>JMA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F9B0-B1DB-45AC-98E1-C9153BEF8D8D}" type="slidenum">
              <a:rPr lang="es-CL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214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E256D-60C6-4F47-8BC7-4ED750A96E8E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6/11/2023</a:t>
            </a:fld>
            <a:endParaRPr lang="es-C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>
                <a:solidFill>
                  <a:prstClr val="white">
                    <a:tint val="75000"/>
                  </a:prstClr>
                </a:solidFill>
              </a:rPr>
              <a:t>JMA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F9B0-B1DB-45AC-98E1-C9153BEF8D8D}" type="slidenum">
              <a:rPr lang="es-CL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50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3E9B9-F2C0-4864-B053-6F94E4917AB8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6/11/2023</a:t>
            </a:fld>
            <a:endParaRPr lang="es-C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>
                <a:solidFill>
                  <a:prstClr val="white">
                    <a:tint val="75000"/>
                  </a:prstClr>
                </a:solidFill>
              </a:rPr>
              <a:t>JMA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F9B0-B1DB-45AC-98E1-C9153BEF8D8D}" type="slidenum">
              <a:rPr lang="es-CL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719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3AFAD-CCA5-48BA-B031-2F4C2254B881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6/11/2023</a:t>
            </a:fld>
            <a:endParaRPr lang="es-C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>
                <a:solidFill>
                  <a:prstClr val="white">
                    <a:tint val="75000"/>
                  </a:prstClr>
                </a:solidFill>
              </a:rPr>
              <a:t>JMA 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F9B0-B1DB-45AC-98E1-C9153BEF8D8D}" type="slidenum">
              <a:rPr lang="es-CL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18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91F45-568A-49E9-930E-2CDF97FD477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6/11/2023</a:t>
            </a:fld>
            <a:endParaRPr lang="es-C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>
                <a:solidFill>
                  <a:prstClr val="white">
                    <a:tint val="75000"/>
                  </a:prstClr>
                </a:solidFill>
              </a:rPr>
              <a:t>JMA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F9B0-B1DB-45AC-98E1-C9153BEF8D8D}" type="slidenum">
              <a:rPr lang="es-CL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100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DF1C1-AF2D-460C-9C6F-A64941113BFE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6/11/2023</a:t>
            </a:fld>
            <a:endParaRPr lang="es-C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>
                <a:solidFill>
                  <a:prstClr val="white">
                    <a:tint val="75000"/>
                  </a:prstClr>
                </a:solidFill>
              </a:rPr>
              <a:t>JMA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F9B0-B1DB-45AC-98E1-C9153BEF8D8D}" type="slidenum">
              <a:rPr lang="es-CL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19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96DEB-C3DE-458D-9416-280C76B85EEF}" type="datetime1">
              <a:rPr lang="en-US" smtClean="0"/>
              <a:t>6/11/2023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JMA 2023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9EFB-0CBA-4C01-9A3B-F310197B17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768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D5127-D184-447E-9906-08E7BFA9596A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6/11/2023</a:t>
            </a:fld>
            <a:endParaRPr lang="es-C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>
                <a:solidFill>
                  <a:prstClr val="white">
                    <a:tint val="75000"/>
                  </a:prstClr>
                </a:solidFill>
              </a:rPr>
              <a:t>JMA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F9B0-B1DB-45AC-98E1-C9153BEF8D8D}" type="slidenum">
              <a:rPr lang="es-CL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0087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8A99D-3B38-491C-B2BA-B53102274F03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6/11/2023</a:t>
            </a:fld>
            <a:endParaRPr lang="es-C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>
                <a:solidFill>
                  <a:prstClr val="white">
                    <a:tint val="75000"/>
                  </a:prstClr>
                </a:solidFill>
              </a:rPr>
              <a:t>JMA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F9B0-B1DB-45AC-98E1-C9153BEF8D8D}" type="slidenum">
              <a:rPr lang="es-CL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678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FE6D6-F5FE-44BB-A526-FF21FFAD7099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6/11/2023</a:t>
            </a:fld>
            <a:endParaRPr lang="es-C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>
                <a:solidFill>
                  <a:prstClr val="white">
                    <a:tint val="75000"/>
                  </a:prstClr>
                </a:solidFill>
              </a:rPr>
              <a:t>JMA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F9B0-B1DB-45AC-98E1-C9153BEF8D8D}" type="slidenum">
              <a:rPr lang="es-CL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0331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E3D98-783C-4308-8449-8B6DBE4B1166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6/11/2023</a:t>
            </a:fld>
            <a:endParaRPr lang="es-C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>
                <a:solidFill>
                  <a:prstClr val="white">
                    <a:tint val="75000"/>
                  </a:prstClr>
                </a:solidFill>
              </a:rPr>
              <a:t>JMA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F9B0-B1DB-45AC-98E1-C9153BEF8D8D}" type="slidenum">
              <a:rPr lang="es-CL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52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F1FB42-6A2B-4D88-94EF-AB0643BD0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275148-7FFE-4820-A406-8299F2AC5C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1AEE47-AFA5-4481-8AE5-639BBB359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DE134-4A39-4681-B807-37E1567C3D81}" type="datetime1">
              <a:rPr lang="es-CL" smtClean="0"/>
              <a:t>11-06-2023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2229E6-B77F-4331-9AFD-75ABA7C9E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JMA 2023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28DFA2-4FED-4D23-A5DE-AEE4EEF1B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4D03-22AF-49F3-BCFE-70F921F48E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47081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2D6F6F-5E71-4A3E-809B-2DCDE0593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FBFAA5-CD8B-41B0-95AD-91F1272BB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EB21BB-5729-45D1-B655-109712707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25FC-9DD2-44DE-83C2-9ADEF71D6EA7}" type="datetime1">
              <a:rPr lang="es-CL" smtClean="0"/>
              <a:t>11-06-2023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BAD73B-25AA-4B26-ADC8-CC8FB8647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JMA 2023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124DEE-DD9D-428A-B629-5ABDC69C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4D03-22AF-49F3-BCFE-70F921F48E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72703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D3A6E-2CA6-46E5-851F-0AEC2DA9F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FDF686-FD58-4A92-A34D-AB1306CCB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B200AE-A1F1-4488-8F36-6A3A25D7C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A8170-CCFA-4FB5-BC33-A413ECEE5732}" type="datetime1">
              <a:rPr lang="es-CL" smtClean="0"/>
              <a:t>11-06-2023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58DB5A-A2BF-4645-A4F6-9E80A6835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JMA 2023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27E984-F9A3-41BF-B263-AD431D6DB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4D03-22AF-49F3-BCFE-70F921F48E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826019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F33FBC-8C5F-4718-8605-AE575C322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7DABF9-81D3-48E6-A883-093E11D531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5C1B177-D122-4234-96D5-29DBD65BB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046E3D2-8356-44DE-BF9A-74122330E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F4987-F7D7-4ADF-A051-A92C63E4C358}" type="datetime1">
              <a:rPr lang="es-CL" smtClean="0"/>
              <a:t>11-06-2023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192A461-842F-4E7F-AFB8-B51EF20C9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JMA 2023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F6BFC1F-6FC1-4590-9289-F659D6953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4D03-22AF-49F3-BCFE-70F921F48E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310233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EFF902-7707-41A7-BB17-7F7DC4787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C5A96B-60AF-4E2A-BD86-234FE7979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B601B1-95E2-4C6D-8077-2DDC4A301D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9944DF6-F7A5-45BC-9452-1A4AD5D663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E68CA2A-AFAC-4E8D-A20D-AC149CF91C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1236827-B6B3-471D-84C4-4BFC2B9C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E8CBF-0656-4248-9FC5-59731A5A0B16}" type="datetime1">
              <a:rPr lang="es-CL" smtClean="0"/>
              <a:t>11-06-2023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71BF6D9-4F82-48E3-8514-7B7CEB77F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JMA 2023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94FB553-E84E-4044-8A05-B16DDBC1F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4D03-22AF-49F3-BCFE-70F921F48E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900538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B163F6-CEA3-4CD0-9B05-03022BF9E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A7E4188-35E5-41D6-9BF0-779C82F53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59152-393D-4159-AC65-71DA464B8F8A}" type="datetime1">
              <a:rPr lang="es-CL" smtClean="0"/>
              <a:t>11-06-2023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F3AE4E3-EA5D-4AD8-80E9-F84942756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JMA 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F281FF-0F23-4DC1-AEFD-58E6B546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4D03-22AF-49F3-BCFE-70F921F48E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98368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ABB5-086E-4753-8B73-A53E5B6677CC}" type="datetime1">
              <a:rPr lang="en-US" smtClean="0"/>
              <a:t>6/11/2023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JMA 2023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9EFB-0CBA-4C01-9A3B-F310197B17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425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B0C1B50-0AB4-4D07-9E7F-F54E0C476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931C7-4E6E-4C26-B725-332E889C2D8F}" type="datetime1">
              <a:rPr lang="es-CL" smtClean="0"/>
              <a:t>11-06-2023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96C0D5A-7099-43B1-B0F0-613B9F3BB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JMA 2023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ACED0BE-1CA2-40A2-9ED9-048C9643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4D03-22AF-49F3-BCFE-70F921F48E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20886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7443BE-849A-4734-B9B4-6EC2C6DAF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F20A1A-4A1C-45F7-B7E0-324F87084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36DEBE7-E46C-423D-887D-C97B6C949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A40745-125F-4464-B828-43BB0B2E0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D343-70BE-479E-97B0-A98DF0DF6748}" type="datetime1">
              <a:rPr lang="es-CL" smtClean="0"/>
              <a:t>11-06-2023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42D0CEF-1B28-4047-B350-AB9AC1DAF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JMA 2023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57233C-0055-483C-9E15-1C7F6F176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4D03-22AF-49F3-BCFE-70F921F48E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89163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1B0561-0565-435E-8109-543FD4968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28E7D0D-338D-44BF-89E5-D06E6F123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E52AE36-5332-4523-BF89-A7CA1DCFFA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90FD1ED-BDE7-46E9-BAC6-279B1E5CE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EC5E8-057E-402F-91A6-5F9BBF9A539F}" type="datetime1">
              <a:rPr lang="es-CL" smtClean="0"/>
              <a:t>11-06-2023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7B2A66F-C564-463A-B498-01392036A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JMA 2023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2250133-F541-4493-A27A-BEA945C91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4D03-22AF-49F3-BCFE-70F921F48E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910403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684206-6010-4898-9CEC-7566C3797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386FE39-E71D-4F10-9601-0052A6E39E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BE2CEA-DD56-4B9B-99EF-022D554ED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808B-B265-4D8D-9DF4-2CA4C4A6D432}" type="datetime1">
              <a:rPr lang="es-CL" smtClean="0"/>
              <a:t>11-06-2023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317C1C-9CE1-4586-A5F1-03F509B9C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JMA 2023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DF9809-ED67-4DEA-9001-600489699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4D03-22AF-49F3-BCFE-70F921F48E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058922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4664CEB-7B55-427B-8597-D2FF0DB6D8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E03D523-1144-43AD-80CC-A5837CA46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B02ECB-EADF-4A7A-8927-2BA2E5234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C949-2D90-43BC-B5D8-C2F4C08760B9}" type="datetime1">
              <a:rPr lang="es-CL" smtClean="0"/>
              <a:t>11-06-2023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D30A88-6E2B-4F65-A601-62F58B897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JMA 2023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70C25C-B0E7-4EC1-875B-DD1F84714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4D03-22AF-49F3-BCFE-70F921F48E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1396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62262-840F-43F5-8BB0-C85D29C0F6CE}" type="datetime1">
              <a:rPr lang="en-US" smtClean="0"/>
              <a:t>6/11/2023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JMA 2023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9EFB-0CBA-4C01-9A3B-F310197B17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63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8D49B-9743-4EE2-9DAB-870A9F036BAE}" type="datetime1">
              <a:rPr lang="en-US" smtClean="0"/>
              <a:t>6/11/2023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JMA 2023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9EFB-0CBA-4C01-9A3B-F310197B17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75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04156-8DC8-4FF9-BBB8-1EBDACFB1BD4}" type="datetime1">
              <a:rPr lang="en-US" smtClean="0"/>
              <a:t>6/11/2023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JMA 2023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9EFB-0CBA-4C01-9A3B-F310197B17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04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5241B-A0A9-42E3-A33C-117B100FA68D}" type="datetime1">
              <a:rPr lang="en-US" smtClean="0"/>
              <a:t>6/11/2023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JMA 2023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9EFB-0CBA-4C01-9A3B-F310197B17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42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1E6F-A455-4208-9E21-C98E7CF200A4}" type="datetime1">
              <a:rPr lang="en-US" smtClean="0"/>
              <a:t>6/11/2023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JMA 2023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9EFB-0CBA-4C01-9A3B-F310197B17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07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1B4C6-6663-47FA-875B-94BAF9821F04}" type="datetime1">
              <a:rPr lang="en-US" smtClean="0"/>
              <a:t>6/11/2023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JMA 2023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89EFB-0CBA-4C01-9A3B-F310197B17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67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6BFDCC1-E9BD-482B-BEF3-BEA49133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EC6E1F-D2C8-42FD-B5A7-4D55F8D1A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813E5B-3FD9-48F4-82A4-D66881377B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6227E-E595-45A2-B4B6-439388B004E4}" type="datetime1">
              <a:rPr lang="en-US" smtClean="0"/>
              <a:t>6/11/2023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443697-FB40-4360-88E3-3495805E8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CL"/>
              <a:t>JMA 2023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9A12B4-3875-462C-A63A-2EB4F7080E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54D03-22AF-49F3-BCFE-70F921F48E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2938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9D5A4-8EF8-485E-BE47-0EE64CF9709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6/11/2023</a:t>
            </a:fld>
            <a:endParaRPr lang="es-C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CL">
                <a:solidFill>
                  <a:prstClr val="white">
                    <a:tint val="75000"/>
                  </a:prstClr>
                </a:solidFill>
              </a:rPr>
              <a:t>JMA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F9B0-B1DB-45AC-98E1-C9153BEF8D8D}" type="slidenum">
              <a:rPr lang="es-CL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6481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6BFDCC1-E9BD-482B-BEF3-BEA49133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EC6E1F-D2C8-42FD-B5A7-4D55F8D1A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813E5B-3FD9-48F4-82A4-D66881377B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3746F-9642-4922-BBE7-8DAC5161A3F6}" type="datetime1">
              <a:rPr lang="es-CL" smtClean="0"/>
              <a:t>11-06-2023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443697-FB40-4360-88E3-3495805E8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CL"/>
              <a:t>JMA 2023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9A12B4-3875-462C-A63A-2EB4F7080E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54D03-22AF-49F3-BCFE-70F921F48E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748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809750" y="387350"/>
            <a:ext cx="10515600" cy="1325563"/>
          </a:xfrm>
        </p:spPr>
        <p:txBody>
          <a:bodyPr/>
          <a:lstStyle/>
          <a:p>
            <a:r>
              <a:rPr lang="en-US" b="1" dirty="0"/>
              <a:t>Personal views of some trends in food science</a:t>
            </a:r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>
                <a:solidFill>
                  <a:schemeClr val="tx1"/>
                </a:solidFill>
              </a:rPr>
              <a:t>JMA 2023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9EFB-0CBA-4C01-9A3B-F310197B17E2}" type="slidenum">
              <a:rPr lang="en-US" sz="1600" smtClean="0">
                <a:solidFill>
                  <a:schemeClr val="tx1"/>
                </a:solidFill>
              </a:rPr>
              <a:t>1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416889" y="4971355"/>
            <a:ext cx="727615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800" dirty="0"/>
              <a:t>José Miguel Aguilera </a:t>
            </a:r>
          </a:p>
          <a:p>
            <a:pPr algn="ctr"/>
            <a:r>
              <a:rPr lang="en-US" sz="2000" dirty="0"/>
              <a:t>Emeritus Honorary Professor, Pontificia Universidad </a:t>
            </a:r>
            <a:r>
              <a:rPr lang="en-US" sz="2000" dirty="0" err="1"/>
              <a:t>Católica</a:t>
            </a:r>
            <a:r>
              <a:rPr lang="en-US" sz="2000" dirty="0"/>
              <a:t> de Chile</a:t>
            </a:r>
          </a:p>
          <a:p>
            <a:pPr algn="ctr"/>
            <a:r>
              <a:rPr lang="en-US" sz="2000" dirty="0"/>
              <a:t>Presented at </a:t>
            </a:r>
            <a:r>
              <a:rPr lang="en-US" sz="2000" dirty="0" err="1"/>
              <a:t>AgroParisTech</a:t>
            </a:r>
            <a:r>
              <a:rPr lang="en-US" sz="2000" dirty="0"/>
              <a:t>, June 12, 2023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825" y="1801897"/>
            <a:ext cx="5460349" cy="310369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49" y="48100"/>
            <a:ext cx="1676755" cy="216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03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D35F8C73-9171-40B3-B439-A2D86B0D86DA}"/>
              </a:ext>
            </a:extLst>
          </p:cNvPr>
          <p:cNvGrpSpPr/>
          <p:nvPr/>
        </p:nvGrpSpPr>
        <p:grpSpPr>
          <a:xfrm>
            <a:off x="1762795" y="695157"/>
            <a:ext cx="7854375" cy="5650702"/>
            <a:chOff x="1762795" y="695157"/>
            <a:chExt cx="7854375" cy="5650702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48D2A83C-766E-4396-823F-69AA048D2069}"/>
                </a:ext>
              </a:extLst>
            </p:cNvPr>
            <p:cNvSpPr/>
            <p:nvPr/>
          </p:nvSpPr>
          <p:spPr>
            <a:xfrm>
              <a:off x="1762795" y="2004234"/>
              <a:ext cx="729880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BODY</a:t>
              </a:r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9B97F43E-E939-409C-A017-8CC2FBBF8557}"/>
                </a:ext>
              </a:extLst>
            </p:cNvPr>
            <p:cNvSpPr txBox="1"/>
            <p:nvPr/>
          </p:nvSpPr>
          <p:spPr>
            <a:xfrm>
              <a:off x="4268287" y="1454759"/>
              <a:ext cx="2640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Simulation and modelling</a:t>
              </a: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1D7C8D87-3188-4274-B62C-18B0C1B1CC85}"/>
                </a:ext>
              </a:extLst>
            </p:cNvPr>
            <p:cNvSpPr txBox="1"/>
            <p:nvPr/>
          </p:nvSpPr>
          <p:spPr>
            <a:xfrm>
              <a:off x="2888945" y="1861389"/>
              <a:ext cx="1193340" cy="5572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Oral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processing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0AE71863-3424-40D4-AD18-CBF64145C33A}"/>
                </a:ext>
              </a:extLst>
            </p:cNvPr>
            <p:cNvSpPr txBox="1"/>
            <p:nvPr/>
          </p:nvSpPr>
          <p:spPr>
            <a:xfrm>
              <a:off x="4584840" y="1978408"/>
              <a:ext cx="1269643" cy="3263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Swallowing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C3DFEBF3-8DC3-4F72-AD2A-111B07C82F72}"/>
                </a:ext>
              </a:extLst>
            </p:cNvPr>
            <p:cNvSpPr txBox="1"/>
            <p:nvPr/>
          </p:nvSpPr>
          <p:spPr>
            <a:xfrm>
              <a:off x="6417485" y="1970587"/>
              <a:ext cx="1080489" cy="3263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Digestion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6B317B49-107C-4D3A-B494-05A886097517}"/>
                </a:ext>
              </a:extLst>
            </p:cNvPr>
            <p:cNvSpPr txBox="1"/>
            <p:nvPr/>
          </p:nvSpPr>
          <p:spPr>
            <a:xfrm>
              <a:off x="8019543" y="1949845"/>
              <a:ext cx="1347228" cy="3263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Microbiom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1CB4BE17-FD5C-458C-A419-B1694DDC205F}"/>
                </a:ext>
              </a:extLst>
            </p:cNvPr>
            <p:cNvSpPr txBox="1"/>
            <p:nvPr/>
          </p:nvSpPr>
          <p:spPr>
            <a:xfrm>
              <a:off x="8025665" y="2371073"/>
              <a:ext cx="13597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10636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Dysbiosis</a:t>
              </a: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E112C3A4-3082-40F4-B9EA-7ECBC16FE9F4}"/>
                </a:ext>
              </a:extLst>
            </p:cNvPr>
            <p:cNvSpPr/>
            <p:nvPr/>
          </p:nvSpPr>
          <p:spPr>
            <a:xfrm>
              <a:off x="6282088" y="2350456"/>
              <a:ext cx="1693092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85750" marR="0" lvl="0" indent="-10636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Sarcopenia</a:t>
              </a:r>
            </a:p>
            <a:p>
              <a:pPr marL="285750" marR="0" lvl="0" indent="-10636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Malnutrition</a:t>
              </a:r>
            </a:p>
            <a:p>
              <a:pPr marL="285750" marR="0" lvl="0" indent="-10636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518CF13D-E43C-4A29-AE4E-56F54108FD79}"/>
                </a:ext>
              </a:extLst>
            </p:cNvPr>
            <p:cNvSpPr/>
            <p:nvPr/>
          </p:nvSpPr>
          <p:spPr>
            <a:xfrm>
              <a:off x="4512832" y="2350456"/>
              <a:ext cx="1457579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85750" marR="0" lvl="0" indent="-10636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Dysphagia</a:t>
              </a:r>
            </a:p>
            <a:p>
              <a:pPr marL="285750" marR="0" lvl="0" indent="-10636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Choking</a:t>
              </a: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9CE92F2B-1B86-4E1E-8C06-A486DED30594}"/>
                </a:ext>
              </a:extLst>
            </p:cNvPr>
            <p:cNvSpPr/>
            <p:nvPr/>
          </p:nvSpPr>
          <p:spPr>
            <a:xfrm>
              <a:off x="2895003" y="5682878"/>
              <a:ext cx="6722167" cy="4681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4F4B5085-A687-41CB-96BA-5AB65D39F035}"/>
                </a:ext>
              </a:extLst>
            </p:cNvPr>
            <p:cNvSpPr txBox="1"/>
            <p:nvPr/>
          </p:nvSpPr>
          <p:spPr>
            <a:xfrm>
              <a:off x="3839849" y="5699528"/>
              <a:ext cx="54322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Interventions and clinical studies; commercial products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BC93699F-F722-446E-9F59-0441D6041C7A}"/>
                </a:ext>
              </a:extLst>
            </p:cNvPr>
            <p:cNvSpPr/>
            <p:nvPr/>
          </p:nvSpPr>
          <p:spPr>
            <a:xfrm>
              <a:off x="2652764" y="2516845"/>
              <a:ext cx="1603709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85750" marR="0" lvl="0" indent="-10636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Mastication</a:t>
              </a:r>
            </a:p>
            <a:p>
              <a:pPr marL="285750" marR="0" lvl="0" indent="-10636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Sensorial</a:t>
              </a:r>
            </a:p>
          </p:txBody>
        </p: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C1AE8A74-8A63-440E-B5F6-2B1C99F76264}"/>
                </a:ext>
              </a:extLst>
            </p:cNvPr>
            <p:cNvCxnSpPr>
              <a:stCxn id="5" idx="3"/>
              <a:endCxn id="6" idx="1"/>
            </p:cNvCxnSpPr>
            <p:nvPr/>
          </p:nvCxnSpPr>
          <p:spPr>
            <a:xfrm>
              <a:off x="4082285" y="2139991"/>
              <a:ext cx="502555" cy="16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de flecha 15">
              <a:extLst>
                <a:ext uri="{FF2B5EF4-FFF2-40B4-BE49-F238E27FC236}">
                  <a16:creationId xmlns:a16="http://schemas.microsoft.com/office/drawing/2014/main" id="{8942A8AA-7583-4845-9CD8-ED240383201D}"/>
                </a:ext>
              </a:extLst>
            </p:cNvPr>
            <p:cNvCxnSpPr>
              <a:stCxn id="6" idx="3"/>
              <a:endCxn id="7" idx="1"/>
            </p:cNvCxnSpPr>
            <p:nvPr/>
          </p:nvCxnSpPr>
          <p:spPr>
            <a:xfrm flipV="1">
              <a:off x="5854483" y="2133773"/>
              <a:ext cx="563002" cy="78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de flecha 16">
              <a:extLst>
                <a:ext uri="{FF2B5EF4-FFF2-40B4-BE49-F238E27FC236}">
                  <a16:creationId xmlns:a16="http://schemas.microsoft.com/office/drawing/2014/main" id="{005FBECD-41B5-4BDB-ADED-59CBAF11CF2C}"/>
                </a:ext>
              </a:extLst>
            </p:cNvPr>
            <p:cNvCxnSpPr>
              <a:stCxn id="7" idx="3"/>
              <a:endCxn id="8" idx="1"/>
            </p:cNvCxnSpPr>
            <p:nvPr/>
          </p:nvCxnSpPr>
          <p:spPr>
            <a:xfrm flipV="1">
              <a:off x="7497974" y="2113031"/>
              <a:ext cx="521569" cy="207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de flecha 17">
              <a:extLst>
                <a:ext uri="{FF2B5EF4-FFF2-40B4-BE49-F238E27FC236}">
                  <a16:creationId xmlns:a16="http://schemas.microsoft.com/office/drawing/2014/main" id="{9A22D40D-2F09-4709-B737-419953FB08A8}"/>
                </a:ext>
              </a:extLst>
            </p:cNvPr>
            <p:cNvCxnSpPr>
              <a:stCxn id="38" idx="3"/>
            </p:cNvCxnSpPr>
            <p:nvPr/>
          </p:nvCxnSpPr>
          <p:spPr>
            <a:xfrm flipV="1">
              <a:off x="5947327" y="1008405"/>
              <a:ext cx="2726004" cy="1638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B4828F69-C991-432C-AF95-D709BC0DF02A}"/>
                </a:ext>
              </a:extLst>
            </p:cNvPr>
            <p:cNvCxnSpPr/>
            <p:nvPr/>
          </p:nvCxnSpPr>
          <p:spPr>
            <a:xfrm>
              <a:off x="8673331" y="1024787"/>
              <a:ext cx="0" cy="920445"/>
            </a:xfrm>
            <a:prstGeom prst="line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de flecha 19">
              <a:extLst>
                <a:ext uri="{FF2B5EF4-FFF2-40B4-BE49-F238E27FC236}">
                  <a16:creationId xmlns:a16="http://schemas.microsoft.com/office/drawing/2014/main" id="{1D241DED-366C-4B7E-8585-6A1EC79F396E}"/>
                </a:ext>
              </a:extLst>
            </p:cNvPr>
            <p:cNvCxnSpPr>
              <a:endCxn id="7" idx="0"/>
            </p:cNvCxnSpPr>
            <p:nvPr/>
          </p:nvCxnSpPr>
          <p:spPr>
            <a:xfrm>
              <a:off x="6956766" y="1055504"/>
              <a:ext cx="964" cy="91508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DB04482D-2877-4B6F-857B-C0229F4228B7}"/>
                </a:ext>
              </a:extLst>
            </p:cNvPr>
            <p:cNvSpPr txBox="1"/>
            <p:nvPr/>
          </p:nvSpPr>
          <p:spPr>
            <a:xfrm>
              <a:off x="4141674" y="3557685"/>
              <a:ext cx="2535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9C56BA91-A264-441B-9A87-9FDF0C10565F}"/>
                </a:ext>
              </a:extLst>
            </p:cNvPr>
            <p:cNvCxnSpPr/>
            <p:nvPr/>
          </p:nvCxnSpPr>
          <p:spPr>
            <a:xfrm flipV="1">
              <a:off x="3299486" y="1010854"/>
              <a:ext cx="4773" cy="81714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1823E736-2E52-43CA-A2A8-2E3F124B2862}"/>
                </a:ext>
              </a:extLst>
            </p:cNvPr>
            <p:cNvGrpSpPr/>
            <p:nvPr/>
          </p:nvGrpSpPr>
          <p:grpSpPr>
            <a:xfrm>
              <a:off x="4130494" y="829877"/>
              <a:ext cx="1816833" cy="379576"/>
              <a:chOff x="5042994" y="587566"/>
              <a:chExt cx="1816833" cy="379576"/>
            </a:xfrm>
            <a:noFill/>
          </p:grpSpPr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EF0E7948-3154-4E9E-B79D-2769A5BEF404}"/>
                  </a:ext>
                </a:extLst>
              </p:cNvPr>
              <p:cNvSpPr txBox="1"/>
              <p:nvPr/>
            </p:nvSpPr>
            <p:spPr>
              <a:xfrm>
                <a:off x="5219027" y="587566"/>
                <a:ext cx="1575816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Brain signaling</a:t>
                </a:r>
              </a:p>
            </p:txBody>
          </p:sp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2A7483CD-8622-4DDB-822B-B5112190DF59}"/>
                  </a:ext>
                </a:extLst>
              </p:cNvPr>
              <p:cNvSpPr/>
              <p:nvPr/>
            </p:nvSpPr>
            <p:spPr>
              <a:xfrm>
                <a:off x="5042994" y="597810"/>
                <a:ext cx="1816833" cy="36933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4" name="Conector recto de flecha 23">
              <a:extLst>
                <a:ext uri="{FF2B5EF4-FFF2-40B4-BE49-F238E27FC236}">
                  <a16:creationId xmlns:a16="http://schemas.microsoft.com/office/drawing/2014/main" id="{9996CE1B-FAE0-4E39-BBD7-2ED51011039D}"/>
                </a:ext>
              </a:extLst>
            </p:cNvPr>
            <p:cNvCxnSpPr/>
            <p:nvPr/>
          </p:nvCxnSpPr>
          <p:spPr>
            <a:xfrm flipV="1">
              <a:off x="3304736" y="1010854"/>
              <a:ext cx="771489" cy="28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93FD3282-8C91-4EF1-A06D-F3756E811301}"/>
                </a:ext>
              </a:extLst>
            </p:cNvPr>
            <p:cNvSpPr txBox="1"/>
            <p:nvPr/>
          </p:nvSpPr>
          <p:spPr>
            <a:xfrm>
              <a:off x="1764074" y="4389508"/>
              <a:ext cx="745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FOOD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78E0589F-7217-4041-83F2-D293054158B0}"/>
                </a:ext>
              </a:extLst>
            </p:cNvPr>
            <p:cNvSpPr txBox="1"/>
            <p:nvPr/>
          </p:nvSpPr>
          <p:spPr>
            <a:xfrm>
              <a:off x="5467782" y="4334905"/>
              <a:ext cx="1479379" cy="534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Multi-scale </a:t>
              </a:r>
            </a:p>
            <a:p>
              <a:pPr marL="0" marR="0" lvl="0" indent="0" algn="l" defTabSz="914400" rtl="0" eaLnBrk="1" fontAlgn="auto" latinLnBrk="0" hangingPunct="1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matrix design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CF8E1830-3E31-4AF1-8980-3BED23C96D5C}"/>
                </a:ext>
              </a:extLst>
            </p:cNvPr>
            <p:cNvSpPr txBox="1"/>
            <p:nvPr/>
          </p:nvSpPr>
          <p:spPr>
            <a:xfrm>
              <a:off x="3380629" y="4297175"/>
              <a:ext cx="148996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Knowledge-</a:t>
              </a:r>
            </a:p>
            <a:p>
              <a:pPr marL="0" marR="0" lvl="0" indent="0" algn="l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based toolbox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BE4B9A19-B929-469C-9D0B-A1AEFBD3D73B}"/>
                </a:ext>
              </a:extLst>
            </p:cNvPr>
            <p:cNvSpPr txBox="1"/>
            <p:nvPr/>
          </p:nvSpPr>
          <p:spPr>
            <a:xfrm>
              <a:off x="7436463" y="4236011"/>
              <a:ext cx="1413913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Formulation/</a:t>
              </a:r>
            </a:p>
            <a:p>
              <a:pPr marL="0" marR="0" lvl="0" indent="0" algn="l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processing </a:t>
              </a:r>
            </a:p>
            <a:p>
              <a:pPr marL="0" marR="0" lvl="0" indent="0" algn="l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technologies</a:t>
              </a:r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F5A2D2CA-0A23-49CB-98A1-5172CFD6EC61}"/>
                </a:ext>
              </a:extLst>
            </p:cNvPr>
            <p:cNvSpPr/>
            <p:nvPr/>
          </p:nvSpPr>
          <p:spPr>
            <a:xfrm>
              <a:off x="5417188" y="4292163"/>
              <a:ext cx="1393937" cy="5640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A876E59E-5F23-47E6-9400-251350BD45A2}"/>
                </a:ext>
              </a:extLst>
            </p:cNvPr>
            <p:cNvSpPr txBox="1"/>
            <p:nvPr/>
          </p:nvSpPr>
          <p:spPr>
            <a:xfrm>
              <a:off x="6831266" y="2959661"/>
              <a:ext cx="26765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Nutrient bioavailability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" name="Conector recto de flecha 30">
              <a:extLst>
                <a:ext uri="{FF2B5EF4-FFF2-40B4-BE49-F238E27FC236}">
                  <a16:creationId xmlns:a16="http://schemas.microsoft.com/office/drawing/2014/main" id="{0C9C295E-0794-4E9D-AA23-A4A0026CB1EA}"/>
                </a:ext>
              </a:extLst>
            </p:cNvPr>
            <p:cNvCxnSpPr>
              <a:endCxn id="29" idx="1"/>
            </p:cNvCxnSpPr>
            <p:nvPr/>
          </p:nvCxnSpPr>
          <p:spPr>
            <a:xfrm flipV="1">
              <a:off x="4798164" y="4574175"/>
              <a:ext cx="619024" cy="40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de flecha 31">
              <a:extLst>
                <a:ext uri="{FF2B5EF4-FFF2-40B4-BE49-F238E27FC236}">
                  <a16:creationId xmlns:a16="http://schemas.microsoft.com/office/drawing/2014/main" id="{25A536E7-F005-440F-B2C3-CA7852C242FA}"/>
                </a:ext>
              </a:extLst>
            </p:cNvPr>
            <p:cNvCxnSpPr>
              <a:endCxn id="29" idx="3"/>
            </p:cNvCxnSpPr>
            <p:nvPr/>
          </p:nvCxnSpPr>
          <p:spPr>
            <a:xfrm flipH="1">
              <a:off x="6811125" y="4574174"/>
              <a:ext cx="492658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8BF1CE4E-7506-4FAE-9A3A-1A257D828950}"/>
                </a:ext>
              </a:extLst>
            </p:cNvPr>
            <p:cNvSpPr/>
            <p:nvPr/>
          </p:nvSpPr>
          <p:spPr>
            <a:xfrm>
              <a:off x="2686121" y="695157"/>
              <a:ext cx="6897694" cy="2789523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0808728E-C5EC-4208-B825-B60824AE2D2C}"/>
                </a:ext>
              </a:extLst>
            </p:cNvPr>
            <p:cNvSpPr/>
            <p:nvPr/>
          </p:nvSpPr>
          <p:spPr>
            <a:xfrm>
              <a:off x="2686121" y="4105956"/>
              <a:ext cx="6917856" cy="97158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lecha arriba y abajo 79">
              <a:extLst>
                <a:ext uri="{FF2B5EF4-FFF2-40B4-BE49-F238E27FC236}">
                  <a16:creationId xmlns:a16="http://schemas.microsoft.com/office/drawing/2014/main" id="{BB6984D8-227E-4CA4-A8D0-EA820B6EFB2C}"/>
                </a:ext>
              </a:extLst>
            </p:cNvPr>
            <p:cNvSpPr/>
            <p:nvPr/>
          </p:nvSpPr>
          <p:spPr>
            <a:xfrm>
              <a:off x="5947327" y="3502609"/>
              <a:ext cx="334731" cy="603347"/>
            </a:xfrm>
            <a:prstGeom prst="up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lecha arriba y abajo 81">
              <a:extLst>
                <a:ext uri="{FF2B5EF4-FFF2-40B4-BE49-F238E27FC236}">
                  <a16:creationId xmlns:a16="http://schemas.microsoft.com/office/drawing/2014/main" id="{2600C904-A29B-4CFD-A590-CD3A4BCBEBFE}"/>
                </a:ext>
              </a:extLst>
            </p:cNvPr>
            <p:cNvSpPr/>
            <p:nvPr/>
          </p:nvSpPr>
          <p:spPr>
            <a:xfrm>
              <a:off x="5984280" y="5069665"/>
              <a:ext cx="334731" cy="603347"/>
            </a:xfrm>
            <a:prstGeom prst="up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Marcador de pie de página 38">
            <a:extLst>
              <a:ext uri="{FF2B5EF4-FFF2-40B4-BE49-F238E27FC236}">
                <a16:creationId xmlns:a16="http://schemas.microsoft.com/office/drawing/2014/main" id="{A73711B1-EB63-4EDC-AB3A-DE2DE1A1E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JMA 2023</a:t>
            </a:r>
          </a:p>
        </p:txBody>
      </p:sp>
      <p:sp>
        <p:nvSpPr>
          <p:cNvPr id="40" name="Marcador de número de diapositiva 39">
            <a:extLst>
              <a:ext uri="{FF2B5EF4-FFF2-40B4-BE49-F238E27FC236}">
                <a16:creationId xmlns:a16="http://schemas.microsoft.com/office/drawing/2014/main" id="{C93656FA-8317-4D8D-AF9B-B871CD7B8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54D03-22AF-49F3-BCFE-70F921F48E30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F8C63F00-6466-466A-AE89-76052D338711}"/>
              </a:ext>
            </a:extLst>
          </p:cNvPr>
          <p:cNvSpPr/>
          <p:nvPr/>
        </p:nvSpPr>
        <p:spPr>
          <a:xfrm>
            <a:off x="1820058" y="5705942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3A664B23-A625-480F-885E-11E0D51CF1B3}"/>
              </a:ext>
            </a:extLst>
          </p:cNvPr>
          <p:cNvSpPr txBox="1"/>
          <p:nvPr/>
        </p:nvSpPr>
        <p:spPr>
          <a:xfrm>
            <a:off x="264369" y="6345859"/>
            <a:ext cx="12225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Aguilera, J.M.,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Covacevich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L. 2023. Designing foods for an increasingly elderly population: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Opinion Food Sci.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s-C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988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3" y="3429000"/>
            <a:ext cx="6088380" cy="343809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294" y="137160"/>
            <a:ext cx="5963587" cy="35591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293" y="137160"/>
            <a:ext cx="6288707" cy="355917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2513" y="3429000"/>
            <a:ext cx="6059487" cy="343809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528740" y="2727152"/>
            <a:ext cx="4957960" cy="19389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L" sz="3600" dirty="0"/>
              <a:t>NOVEL FOOD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800" dirty="0"/>
              <a:t>Use </a:t>
            </a:r>
            <a:r>
              <a:rPr lang="es-CL" sz="2800" dirty="0" err="1"/>
              <a:t>of</a:t>
            </a:r>
            <a:r>
              <a:rPr lang="es-CL" sz="2800" dirty="0"/>
              <a:t> </a:t>
            </a:r>
            <a:r>
              <a:rPr lang="es-CL" sz="2800" dirty="0" err="1"/>
              <a:t>underutilized</a:t>
            </a:r>
            <a:r>
              <a:rPr lang="es-CL" sz="2800" dirty="0"/>
              <a:t> </a:t>
            </a:r>
            <a:r>
              <a:rPr lang="es-CL" sz="2800" dirty="0" err="1"/>
              <a:t>resources</a:t>
            </a:r>
            <a:endParaRPr lang="es-CL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800" dirty="0"/>
              <a:t>Low </a:t>
            </a:r>
            <a:r>
              <a:rPr lang="es-CL" sz="2800" dirty="0" err="1"/>
              <a:t>environmental</a:t>
            </a:r>
            <a:r>
              <a:rPr lang="es-CL" sz="2800" dirty="0"/>
              <a:t> </a:t>
            </a:r>
            <a:r>
              <a:rPr lang="es-CL" sz="2800" dirty="0" err="1"/>
              <a:t>impact</a:t>
            </a:r>
            <a:endParaRPr lang="es-CL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800" dirty="0" err="1"/>
              <a:t>Tuned</a:t>
            </a:r>
            <a:r>
              <a:rPr lang="es-CL" sz="2800" dirty="0"/>
              <a:t> to local </a:t>
            </a:r>
            <a:r>
              <a:rPr lang="es-CL" sz="2800" dirty="0" err="1"/>
              <a:t>habits</a:t>
            </a:r>
            <a:endParaRPr lang="en-US" sz="28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023360" y="371177"/>
            <a:ext cx="143180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L" sz="2400" i="1" dirty="0" err="1"/>
              <a:t>Seaweeds</a:t>
            </a:r>
            <a:endParaRPr lang="en-US" sz="2400" i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3886303" y="6259174"/>
            <a:ext cx="17059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L" sz="2400" i="1" dirty="0"/>
              <a:t>Wild </a:t>
            </a:r>
            <a:r>
              <a:rPr lang="es-CL" sz="2400" i="1" dirty="0" err="1"/>
              <a:t>berries</a:t>
            </a:r>
            <a:endParaRPr lang="en-US" sz="2400" i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9848551" y="6137254"/>
            <a:ext cx="21910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L" sz="2400" i="1" dirty="0"/>
              <a:t>Ancestral </a:t>
            </a:r>
            <a:r>
              <a:rPr lang="es-CL" sz="2400" i="1" dirty="0" err="1"/>
              <a:t>grains</a:t>
            </a:r>
            <a:endParaRPr lang="en-US" sz="2400" i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0816592" y="371176"/>
            <a:ext cx="105028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L" sz="2400" i="1" dirty="0" err="1"/>
              <a:t>Insects</a:t>
            </a:r>
            <a:endParaRPr lang="en-US" sz="2400" i="1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JMA 2023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9EFB-0CBA-4C01-9A3B-F310197B17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49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4358"/>
            <a:ext cx="11650980" cy="6568440"/>
          </a:xfrm>
          <a:prstGeom prst="rect">
            <a:avLst/>
          </a:prstGeom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JMA 2023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9EFB-0CBA-4C01-9A3B-F310197B17E2}" type="slidenum">
              <a:rPr lang="en-US" smtClean="0"/>
              <a:t>12</a:t>
            </a:fld>
            <a:endParaRPr lang="en-US"/>
          </a:p>
        </p:txBody>
      </p:sp>
      <p:sp>
        <p:nvSpPr>
          <p:cNvPr id="7" name="Rectángulo redondeado 6"/>
          <p:cNvSpPr/>
          <p:nvPr/>
        </p:nvSpPr>
        <p:spPr>
          <a:xfrm>
            <a:off x="5908431" y="2321170"/>
            <a:ext cx="4783015" cy="79130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ángulo redondeado 10"/>
          <p:cNvSpPr/>
          <p:nvPr/>
        </p:nvSpPr>
        <p:spPr>
          <a:xfrm>
            <a:off x="228600" y="3147648"/>
            <a:ext cx="3482630" cy="650630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ángulo redondeado 11"/>
          <p:cNvSpPr/>
          <p:nvPr/>
        </p:nvSpPr>
        <p:spPr>
          <a:xfrm>
            <a:off x="303330" y="2321170"/>
            <a:ext cx="4155831" cy="733686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45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3824FE-A49B-49E2-A6F9-B69CD8813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65" y="72783"/>
            <a:ext cx="10515600" cy="1325563"/>
          </a:xfrm>
        </p:spPr>
        <p:txBody>
          <a:bodyPr/>
          <a:lstStyle/>
          <a:p>
            <a:r>
              <a:rPr lang="es-CL" dirty="0" err="1"/>
              <a:t>Seaweeds</a:t>
            </a:r>
            <a:r>
              <a:rPr lang="es-CL" dirty="0"/>
              <a:t> (</a:t>
            </a:r>
            <a:r>
              <a:rPr lang="es-CL" dirty="0" err="1"/>
              <a:t>macroalgae</a:t>
            </a:r>
            <a:r>
              <a:rPr lang="es-CL" dirty="0"/>
              <a:t>) as </a:t>
            </a:r>
            <a:r>
              <a:rPr lang="es-CL" dirty="0" err="1"/>
              <a:t>food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161689-0DE5-4882-86AE-34A226C2C2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705" y="1594352"/>
            <a:ext cx="6180271" cy="4351338"/>
          </a:xfrm>
        </p:spPr>
        <p:txBody>
          <a:bodyPr>
            <a:normAutofit lnSpcReduction="10000"/>
          </a:bodyPr>
          <a:lstStyle/>
          <a:p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most</a:t>
            </a:r>
            <a:r>
              <a:rPr lang="es-CL" dirty="0"/>
              <a:t> </a:t>
            </a:r>
            <a:r>
              <a:rPr lang="es-CL" dirty="0" err="1"/>
              <a:t>efficient</a:t>
            </a:r>
            <a:r>
              <a:rPr lang="es-CL" dirty="0"/>
              <a:t> </a:t>
            </a:r>
            <a:r>
              <a:rPr lang="es-CL" dirty="0" err="1"/>
              <a:t>converters</a:t>
            </a:r>
            <a:r>
              <a:rPr lang="es-CL" dirty="0"/>
              <a:t> </a:t>
            </a:r>
            <a:r>
              <a:rPr lang="es-CL" dirty="0" err="1"/>
              <a:t>of</a:t>
            </a:r>
            <a:r>
              <a:rPr lang="es-CL" dirty="0"/>
              <a:t> </a:t>
            </a:r>
            <a:r>
              <a:rPr lang="es-CL" dirty="0" err="1"/>
              <a:t>food</a:t>
            </a:r>
            <a:r>
              <a:rPr lang="es-CL" dirty="0"/>
              <a:t> </a:t>
            </a:r>
            <a:r>
              <a:rPr lang="es-CL" dirty="0" err="1"/>
              <a:t>biomass</a:t>
            </a:r>
            <a:endParaRPr lang="es-CL" dirty="0"/>
          </a:p>
          <a:p>
            <a:r>
              <a:rPr lang="es-CL" dirty="0"/>
              <a:t>No </a:t>
            </a:r>
            <a:r>
              <a:rPr lang="es-CL" dirty="0" err="1"/>
              <a:t>need</a:t>
            </a:r>
            <a:r>
              <a:rPr lang="es-CL" dirty="0"/>
              <a:t> </a:t>
            </a:r>
            <a:r>
              <a:rPr lang="es-CL" dirty="0" err="1"/>
              <a:t>for</a:t>
            </a:r>
            <a:r>
              <a:rPr lang="es-CL" dirty="0"/>
              <a:t> arable </a:t>
            </a:r>
            <a:r>
              <a:rPr lang="es-CL" dirty="0" err="1"/>
              <a:t>land</a:t>
            </a:r>
            <a:r>
              <a:rPr lang="es-CL" dirty="0"/>
              <a:t> </a:t>
            </a:r>
            <a:r>
              <a:rPr lang="es-CL" dirty="0" err="1"/>
              <a:t>or</a:t>
            </a:r>
            <a:r>
              <a:rPr lang="es-CL" dirty="0"/>
              <a:t> </a:t>
            </a:r>
            <a:r>
              <a:rPr lang="es-CL" dirty="0" err="1"/>
              <a:t>fresh</a:t>
            </a:r>
            <a:r>
              <a:rPr lang="es-CL" dirty="0"/>
              <a:t> </a:t>
            </a:r>
            <a:r>
              <a:rPr lang="es-CL" dirty="0" err="1"/>
              <a:t>water</a:t>
            </a:r>
            <a:endParaRPr lang="es-CL" dirty="0"/>
          </a:p>
          <a:p>
            <a:r>
              <a:rPr lang="es-CL" dirty="0"/>
              <a:t>95% </a:t>
            </a:r>
            <a:r>
              <a:rPr lang="es-CL" dirty="0" err="1"/>
              <a:t>of</a:t>
            </a:r>
            <a:r>
              <a:rPr lang="es-CL" dirty="0"/>
              <a:t> </a:t>
            </a:r>
            <a:r>
              <a:rPr lang="es-CL" dirty="0" err="1"/>
              <a:t>processed</a:t>
            </a:r>
            <a:r>
              <a:rPr lang="es-CL" dirty="0"/>
              <a:t> </a:t>
            </a:r>
            <a:r>
              <a:rPr lang="es-CL" dirty="0" err="1"/>
              <a:t>seaweed</a:t>
            </a:r>
            <a:r>
              <a:rPr lang="es-CL" dirty="0"/>
              <a:t> </a:t>
            </a:r>
            <a:r>
              <a:rPr lang="es-CL" dirty="0" err="1"/>
              <a:t>is</a:t>
            </a:r>
            <a:r>
              <a:rPr lang="es-CL" dirty="0"/>
              <a:t>      </a:t>
            </a:r>
            <a:r>
              <a:rPr lang="es-CL" dirty="0" err="1"/>
              <a:t>cultivated</a:t>
            </a:r>
            <a:endParaRPr lang="es-CL" dirty="0"/>
          </a:p>
          <a:p>
            <a:r>
              <a:rPr lang="es-CL" dirty="0"/>
              <a:t>In </a:t>
            </a:r>
            <a:r>
              <a:rPr lang="es-CL" dirty="0" err="1"/>
              <a:t>Orient</a:t>
            </a:r>
            <a:r>
              <a:rPr lang="es-CL" dirty="0"/>
              <a:t>: up </a:t>
            </a:r>
            <a:r>
              <a:rPr lang="es-CL" dirty="0" err="1"/>
              <a:t>to</a:t>
            </a:r>
            <a:r>
              <a:rPr lang="es-CL" dirty="0"/>
              <a:t> 10% </a:t>
            </a:r>
            <a:r>
              <a:rPr lang="es-CL" dirty="0" err="1"/>
              <a:t>of</a:t>
            </a:r>
            <a:r>
              <a:rPr lang="es-CL" dirty="0"/>
              <a:t>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diet</a:t>
            </a:r>
            <a:endParaRPr lang="es-CL" dirty="0"/>
          </a:p>
          <a:p>
            <a:r>
              <a:rPr lang="es-CL" dirty="0" err="1"/>
              <a:t>Sources</a:t>
            </a:r>
            <a:r>
              <a:rPr lang="es-CL" dirty="0"/>
              <a:t> </a:t>
            </a:r>
            <a:r>
              <a:rPr lang="es-CL" dirty="0" err="1"/>
              <a:t>of</a:t>
            </a:r>
            <a:r>
              <a:rPr lang="es-CL" dirty="0"/>
              <a:t> </a:t>
            </a:r>
            <a:r>
              <a:rPr lang="es-CL" dirty="0" err="1"/>
              <a:t>fiber</a:t>
            </a:r>
            <a:r>
              <a:rPr lang="es-CL" dirty="0"/>
              <a:t>, </a:t>
            </a:r>
            <a:r>
              <a:rPr lang="es-CL" dirty="0" err="1"/>
              <a:t>micronutrients</a:t>
            </a:r>
            <a:r>
              <a:rPr lang="es-CL" dirty="0"/>
              <a:t>, </a:t>
            </a:r>
            <a:r>
              <a:rPr lang="es-CL" dirty="0" err="1"/>
              <a:t>bioactives</a:t>
            </a:r>
            <a:r>
              <a:rPr lang="es-CL" dirty="0"/>
              <a:t> and </a:t>
            </a:r>
            <a:r>
              <a:rPr lang="es-CL" b="1" dirty="0" err="1"/>
              <a:t>flavor</a:t>
            </a:r>
            <a:r>
              <a:rPr lang="es-CL" dirty="0"/>
              <a:t> (</a:t>
            </a:r>
            <a:r>
              <a:rPr lang="es-CL" i="1" dirty="0"/>
              <a:t>umami</a:t>
            </a:r>
            <a:r>
              <a:rPr lang="es-CL" dirty="0"/>
              <a:t>)</a:t>
            </a:r>
          </a:p>
          <a:p>
            <a:r>
              <a:rPr lang="es-CL" dirty="0"/>
              <a:t>Great </a:t>
            </a:r>
            <a:r>
              <a:rPr lang="es-CL" dirty="0" err="1"/>
              <a:t>interest</a:t>
            </a:r>
            <a:r>
              <a:rPr lang="es-CL" dirty="0"/>
              <a:t> </a:t>
            </a:r>
            <a:r>
              <a:rPr lang="es-CL" dirty="0" err="1"/>
              <a:t>for</a:t>
            </a:r>
            <a:r>
              <a:rPr lang="es-CL" dirty="0"/>
              <a:t> </a:t>
            </a:r>
            <a:r>
              <a:rPr lang="es-CL" dirty="0" err="1"/>
              <a:t>seaweed</a:t>
            </a:r>
            <a:r>
              <a:rPr lang="es-CL" dirty="0"/>
              <a:t> </a:t>
            </a:r>
            <a:r>
              <a:rPr lang="es-CL" dirty="0" err="1"/>
              <a:t>gastronomy</a:t>
            </a:r>
            <a:r>
              <a:rPr lang="es-CL" dirty="0"/>
              <a:t> </a:t>
            </a:r>
            <a:r>
              <a:rPr lang="es-CL" dirty="0" err="1"/>
              <a:t>among</a:t>
            </a:r>
            <a:r>
              <a:rPr lang="es-CL" dirty="0"/>
              <a:t> chefs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2A4C665-B5F3-49C3-A1C8-42F90CA8E500}"/>
              </a:ext>
            </a:extLst>
          </p:cNvPr>
          <p:cNvSpPr txBox="1"/>
          <p:nvPr/>
        </p:nvSpPr>
        <p:spPr>
          <a:xfrm>
            <a:off x="573687" y="5945690"/>
            <a:ext cx="1140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Figueroa, V., Farfán, M. &amp; Aguilera, J.M. 2021. </a:t>
            </a:r>
            <a:r>
              <a:rPr lang="es-CL" dirty="0" err="1"/>
              <a:t>Seaweeds</a:t>
            </a:r>
            <a:r>
              <a:rPr lang="es-CL" dirty="0"/>
              <a:t> as novel </a:t>
            </a:r>
            <a:r>
              <a:rPr lang="es-CL" dirty="0" err="1"/>
              <a:t>foods</a:t>
            </a:r>
            <a:r>
              <a:rPr lang="es-CL" dirty="0"/>
              <a:t> and </a:t>
            </a:r>
            <a:r>
              <a:rPr lang="es-CL" dirty="0" err="1"/>
              <a:t>source</a:t>
            </a:r>
            <a:r>
              <a:rPr lang="es-CL" dirty="0"/>
              <a:t> </a:t>
            </a:r>
            <a:r>
              <a:rPr lang="es-CL" dirty="0" err="1"/>
              <a:t>of</a:t>
            </a:r>
            <a:r>
              <a:rPr lang="es-CL" dirty="0"/>
              <a:t> </a:t>
            </a:r>
            <a:r>
              <a:rPr lang="es-CL" dirty="0" err="1"/>
              <a:t>culinary</a:t>
            </a:r>
            <a:r>
              <a:rPr lang="es-CL" dirty="0"/>
              <a:t> </a:t>
            </a:r>
            <a:r>
              <a:rPr lang="es-CL" dirty="0" err="1"/>
              <a:t>flavors</a:t>
            </a:r>
            <a:r>
              <a:rPr lang="es-CL" dirty="0"/>
              <a:t>. </a:t>
            </a:r>
            <a:r>
              <a:rPr lang="es-CL" i="1" dirty="0" err="1"/>
              <a:t>Food</a:t>
            </a:r>
            <a:r>
              <a:rPr lang="es-CL" i="1" dirty="0"/>
              <a:t> Rev. </a:t>
            </a:r>
            <a:r>
              <a:rPr lang="es-CL" i="1" dirty="0" err="1"/>
              <a:t>Int</a:t>
            </a:r>
            <a:r>
              <a:rPr lang="es-CL" i="1" dirty="0"/>
              <a:t>.</a:t>
            </a:r>
            <a:r>
              <a:rPr lang="es-CL" dirty="0"/>
              <a:t> 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6944FC5-D3B7-4842-8CF8-EC65F70AB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z="1600" dirty="0"/>
              <a:t>JMA 2023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9CBF0E-AD61-4083-B516-589CE7F87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4D03-22AF-49F3-BCFE-70F921F48E30}" type="slidenum">
              <a:rPr lang="es-CL" smtClean="0"/>
              <a:t>13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283D91F-AC81-4873-84B7-9F6DDD6AA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645" y="1594352"/>
            <a:ext cx="48196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07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6475" y="-255345"/>
            <a:ext cx="10515600" cy="1325563"/>
          </a:xfrm>
        </p:spPr>
        <p:txBody>
          <a:bodyPr/>
          <a:lstStyle/>
          <a:p>
            <a:r>
              <a:rPr lang="en-CA" dirty="0"/>
              <a:t>Output and dissemination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2292" y="2723515"/>
            <a:ext cx="3957357" cy="3429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945" y="985996"/>
            <a:ext cx="2255520" cy="19431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4465" y="1061243"/>
            <a:ext cx="1815184" cy="1662272"/>
          </a:xfrm>
          <a:prstGeom prst="rect">
            <a:avLst/>
          </a:prstGeom>
        </p:spPr>
      </p:pic>
      <p:sp>
        <p:nvSpPr>
          <p:cNvPr id="15" name="Marcador de pie de página 14"/>
          <p:cNvSpPr>
            <a:spLocks noGrp="1"/>
          </p:cNvSpPr>
          <p:nvPr>
            <p:ph type="ftr" sz="quarter" idx="11"/>
          </p:nvPr>
        </p:nvSpPr>
        <p:spPr>
          <a:xfrm>
            <a:off x="4038600" y="6451782"/>
            <a:ext cx="4114800" cy="365125"/>
          </a:xfrm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JMA 2023</a:t>
            </a:r>
          </a:p>
        </p:txBody>
      </p:sp>
      <p:sp>
        <p:nvSpPr>
          <p:cNvPr id="16" name="Marcador de número de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54F2D-70EA-423B-BB32-89C9E10FA729}" type="slidenum">
              <a:rPr lang="en-US" sz="1600" smtClean="0">
                <a:solidFill>
                  <a:schemeClr val="tx1"/>
                </a:solidFill>
              </a:rPr>
              <a:t>14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09542" y="6084242"/>
            <a:ext cx="4541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/>
              <a:t>www.gastronomicengineering.com</a:t>
            </a:r>
            <a:endParaRPr lang="en-US" sz="2400" dirty="0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9686CC3B-9CE2-45BC-BF04-8BC7FA074795}"/>
              </a:ext>
            </a:extLst>
          </p:cNvPr>
          <p:cNvGrpSpPr/>
          <p:nvPr/>
        </p:nvGrpSpPr>
        <p:grpSpPr>
          <a:xfrm>
            <a:off x="29460" y="978862"/>
            <a:ext cx="4575161" cy="5201920"/>
            <a:chOff x="6020566" y="-5760"/>
            <a:chExt cx="5319686" cy="6858000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0630ADE0-187D-4CD9-8B56-2ECFABCA6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20566" y="-5760"/>
              <a:ext cx="5319686" cy="6858000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DEBD0654-1CFC-400C-8494-6A8D39AD6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797" y="1210416"/>
              <a:ext cx="1840316" cy="1840316"/>
            </a:xfrm>
            <a:prstGeom prst="rect">
              <a:avLst/>
            </a:prstGeom>
          </p:spPr>
        </p:pic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FB7145C9-212E-43E3-AFF1-9E6381D709EA}"/>
              </a:ext>
            </a:extLst>
          </p:cNvPr>
          <p:cNvGrpSpPr/>
          <p:nvPr/>
        </p:nvGrpSpPr>
        <p:grpSpPr>
          <a:xfrm>
            <a:off x="3982720" y="980758"/>
            <a:ext cx="4236726" cy="5201920"/>
            <a:chOff x="1066835" y="0"/>
            <a:chExt cx="5356860" cy="6858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38EDAD1A-5584-441C-8E87-435A87074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6835" y="0"/>
              <a:ext cx="5356860" cy="6858000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A8C5470E-4A1E-48EB-9A10-0BBBCEC42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6196" y="1233210"/>
              <a:ext cx="1740310" cy="17403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4422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BA04D64-2DC1-49B9-898B-F0FAAEB38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845" y="-73528"/>
            <a:ext cx="10772955" cy="1325563"/>
          </a:xfrm>
        </p:spPr>
        <p:txBody>
          <a:bodyPr/>
          <a:lstStyle/>
          <a:p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subantarctic</a:t>
            </a:r>
            <a:r>
              <a:rPr lang="es-CL" dirty="0"/>
              <a:t> </a:t>
            </a:r>
            <a:r>
              <a:rPr lang="es-CL" dirty="0" err="1"/>
              <a:t>region</a:t>
            </a:r>
            <a:r>
              <a:rPr lang="es-CL" dirty="0"/>
              <a:t> (Patagonia, Cape </a:t>
            </a:r>
            <a:r>
              <a:rPr lang="es-CL" dirty="0" err="1"/>
              <a:t>Horn</a:t>
            </a:r>
            <a:r>
              <a:rPr lang="es-CL" dirty="0"/>
              <a:t>)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B8816DD4-7C0F-447C-B1E0-EA6065F1F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 dirty="0"/>
              <a:t>JMA 2023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36FA8CF-9C47-49DE-86B2-D9F459000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9EFB-0CBA-4C01-9A3B-F310197B17E2}" type="slidenum">
              <a:rPr lang="en-US" smtClean="0"/>
              <a:t>15</a:t>
            </a:fld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CFDE736-2B8E-4490-A24A-24A5D22A1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60" y="1085771"/>
            <a:ext cx="10340340" cy="53721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DDDBA8E-175C-4068-8E62-3376C462522D}"/>
              </a:ext>
            </a:extLst>
          </p:cNvPr>
          <p:cNvSpPr txBox="1"/>
          <p:nvPr/>
        </p:nvSpPr>
        <p:spPr>
          <a:xfrm>
            <a:off x="7433675" y="6095847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Cape </a:t>
            </a:r>
            <a:r>
              <a:rPr lang="es-CL" dirty="0" err="1"/>
              <a:t>Horn</a:t>
            </a:r>
            <a:endParaRPr lang="es-CL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8E8A9FEA-4230-44DE-8467-321E7E3BADCF}"/>
              </a:ext>
            </a:extLst>
          </p:cNvPr>
          <p:cNvSpPr/>
          <p:nvPr/>
        </p:nvSpPr>
        <p:spPr>
          <a:xfrm flipH="1">
            <a:off x="7759815" y="5360270"/>
            <a:ext cx="101025" cy="10395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41146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9F5CF0-507B-44D1-BDD8-33997CCCF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61"/>
            <a:ext cx="10515600" cy="1325563"/>
          </a:xfrm>
        </p:spPr>
        <p:txBody>
          <a:bodyPr/>
          <a:lstStyle/>
          <a:p>
            <a:r>
              <a:rPr lang="es-CL" dirty="0"/>
              <a:t>Cape </a:t>
            </a:r>
            <a:r>
              <a:rPr lang="es-CL" dirty="0" err="1"/>
              <a:t>Horn</a:t>
            </a:r>
            <a:r>
              <a:rPr lang="es-CL" dirty="0"/>
              <a:t> International Center (CHIC) </a:t>
            </a:r>
            <a:br>
              <a:rPr lang="es-CL" dirty="0"/>
            </a:br>
            <a:r>
              <a:rPr lang="es-CL" sz="2800" dirty="0"/>
              <a:t>Puerto Williams Chile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AFE1B33-8F17-4C16-ABFA-41AC34201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JMA 2023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DBA1AB-A979-4999-BFB1-79B5CED0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9EFB-0CBA-4C01-9A3B-F310197B17E2}" type="slidenum">
              <a:rPr lang="en-US" smtClean="0"/>
              <a:t>16</a:t>
            </a:fld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5B48CD6-13D8-44E7-925F-D69EC0B7B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093" y="1239802"/>
            <a:ext cx="9089813" cy="511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93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2FA0CF-7288-4386-818E-41E85CBD4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8255"/>
            <a:ext cx="10515600" cy="1325563"/>
          </a:xfrm>
        </p:spPr>
        <p:txBody>
          <a:bodyPr/>
          <a:lstStyle/>
          <a:p>
            <a:r>
              <a:rPr lang="es-CL" dirty="0"/>
              <a:t>Wild </a:t>
            </a:r>
            <a:r>
              <a:rPr lang="es-CL" dirty="0" err="1"/>
              <a:t>berries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8BA3BD-6F9D-4ADF-8AC1-B96B0823B7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3227" y="1105454"/>
            <a:ext cx="6090610" cy="4879182"/>
          </a:xfrm>
        </p:spPr>
        <p:txBody>
          <a:bodyPr>
            <a:normAutofit lnSpcReduction="10000"/>
          </a:bodyPr>
          <a:lstStyle/>
          <a:p>
            <a:r>
              <a:rPr lang="es-CL" dirty="0" err="1"/>
              <a:t>Consumption</a:t>
            </a:r>
            <a:r>
              <a:rPr lang="es-CL" dirty="0"/>
              <a:t> </a:t>
            </a:r>
            <a:r>
              <a:rPr lang="es-CL" dirty="0" err="1"/>
              <a:t>of</a:t>
            </a:r>
            <a:r>
              <a:rPr lang="es-CL" dirty="0"/>
              <a:t> </a:t>
            </a:r>
            <a:r>
              <a:rPr lang="es-CL" dirty="0" err="1"/>
              <a:t>berries</a:t>
            </a:r>
            <a:r>
              <a:rPr lang="es-CL" dirty="0"/>
              <a:t> has </a:t>
            </a:r>
            <a:r>
              <a:rPr lang="es-CL" dirty="0" err="1"/>
              <a:t>increased</a:t>
            </a:r>
            <a:r>
              <a:rPr lang="es-CL" dirty="0"/>
              <a:t> </a:t>
            </a:r>
            <a:r>
              <a:rPr lang="es-CL" dirty="0" err="1"/>
              <a:t>exponentially</a:t>
            </a:r>
            <a:r>
              <a:rPr lang="es-CL" dirty="0"/>
              <a:t> in </a:t>
            </a:r>
            <a:r>
              <a:rPr lang="es-CL" dirty="0" err="1"/>
              <a:t>last</a:t>
            </a:r>
            <a:r>
              <a:rPr lang="es-CL" dirty="0"/>
              <a:t> </a:t>
            </a:r>
            <a:r>
              <a:rPr lang="es-CL" dirty="0" err="1"/>
              <a:t>decade</a:t>
            </a:r>
            <a:r>
              <a:rPr lang="es-CL" dirty="0"/>
              <a:t> (</a:t>
            </a:r>
            <a:r>
              <a:rPr lang="es-CL" dirty="0" err="1"/>
              <a:t>e.g</a:t>
            </a:r>
            <a:r>
              <a:rPr lang="es-CL" dirty="0"/>
              <a:t>., </a:t>
            </a:r>
            <a:r>
              <a:rPr lang="es-CL" dirty="0" err="1"/>
              <a:t>blueberries</a:t>
            </a:r>
            <a:r>
              <a:rPr lang="es-CL" dirty="0"/>
              <a:t>)</a:t>
            </a:r>
          </a:p>
          <a:p>
            <a:r>
              <a:rPr lang="es-CL" dirty="0"/>
              <a:t>“Natural and </a:t>
            </a:r>
            <a:r>
              <a:rPr lang="es-CL" dirty="0" err="1"/>
              <a:t>healthy</a:t>
            </a:r>
            <a:r>
              <a:rPr lang="es-CL" dirty="0"/>
              <a:t>”, </a:t>
            </a:r>
            <a:r>
              <a:rPr lang="es-CL" dirty="0" err="1"/>
              <a:t>tasty</a:t>
            </a:r>
            <a:r>
              <a:rPr lang="es-CL" dirty="0"/>
              <a:t> and </a:t>
            </a:r>
            <a:r>
              <a:rPr lang="es-CL" dirty="0" err="1"/>
              <a:t>convenient</a:t>
            </a:r>
            <a:r>
              <a:rPr lang="es-CL" dirty="0"/>
              <a:t> </a:t>
            </a:r>
          </a:p>
          <a:p>
            <a:r>
              <a:rPr lang="es-CL" dirty="0"/>
              <a:t>Local </a:t>
            </a:r>
            <a:r>
              <a:rPr lang="es-CL" dirty="0" err="1"/>
              <a:t>berries</a:t>
            </a:r>
            <a:r>
              <a:rPr lang="es-CL" dirty="0"/>
              <a:t>: </a:t>
            </a:r>
            <a:r>
              <a:rPr lang="es-CL" dirty="0" err="1"/>
              <a:t>many</a:t>
            </a:r>
            <a:r>
              <a:rPr lang="es-CL" dirty="0"/>
              <a:t> </a:t>
            </a:r>
            <a:r>
              <a:rPr lang="es-CL" dirty="0" err="1"/>
              <a:t>traditional</a:t>
            </a:r>
            <a:r>
              <a:rPr lang="es-CL" dirty="0"/>
              <a:t> </a:t>
            </a:r>
            <a:r>
              <a:rPr lang="es-CL" dirty="0" err="1"/>
              <a:t>products</a:t>
            </a:r>
            <a:r>
              <a:rPr lang="es-CL" dirty="0"/>
              <a:t> (medicine) and biocultural </a:t>
            </a:r>
            <a:r>
              <a:rPr lang="es-CL" dirty="0" err="1"/>
              <a:t>impact</a:t>
            </a:r>
            <a:endParaRPr lang="es-CL" dirty="0"/>
          </a:p>
          <a:p>
            <a:r>
              <a:rPr lang="es-CL" dirty="0"/>
              <a:t>90% </a:t>
            </a:r>
            <a:r>
              <a:rPr lang="es-CL" dirty="0" err="1"/>
              <a:t>of</a:t>
            </a:r>
            <a:r>
              <a:rPr lang="es-CL" dirty="0"/>
              <a:t> wild </a:t>
            </a:r>
            <a:r>
              <a:rPr lang="es-CL" dirty="0" err="1"/>
              <a:t>berries</a:t>
            </a:r>
            <a:r>
              <a:rPr lang="es-CL" dirty="0"/>
              <a:t> </a:t>
            </a:r>
            <a:r>
              <a:rPr lang="es-CL" dirty="0" err="1"/>
              <a:t>go</a:t>
            </a:r>
            <a:r>
              <a:rPr lang="es-CL" dirty="0"/>
              <a:t> </a:t>
            </a:r>
            <a:r>
              <a:rPr lang="es-CL" dirty="0" err="1"/>
              <a:t>unpicked</a:t>
            </a:r>
            <a:endParaRPr lang="es-CL" dirty="0"/>
          </a:p>
          <a:p>
            <a:r>
              <a:rPr lang="es-CL" dirty="0"/>
              <a:t>Great </a:t>
            </a:r>
            <a:r>
              <a:rPr lang="es-CL" dirty="0" err="1"/>
              <a:t>sources</a:t>
            </a:r>
            <a:r>
              <a:rPr lang="es-CL" dirty="0"/>
              <a:t> </a:t>
            </a:r>
            <a:r>
              <a:rPr lang="es-CL" dirty="0" err="1"/>
              <a:t>of</a:t>
            </a:r>
            <a:r>
              <a:rPr lang="es-CL" dirty="0"/>
              <a:t> </a:t>
            </a:r>
            <a:r>
              <a:rPr lang="es-CL" dirty="0" err="1"/>
              <a:t>fiber</a:t>
            </a:r>
            <a:r>
              <a:rPr lang="es-CL" dirty="0"/>
              <a:t> and </a:t>
            </a:r>
            <a:r>
              <a:rPr lang="es-CL" dirty="0" err="1"/>
              <a:t>bioactives</a:t>
            </a:r>
            <a:r>
              <a:rPr lang="es-CL" dirty="0"/>
              <a:t> (</a:t>
            </a:r>
            <a:r>
              <a:rPr lang="es-CL" dirty="0" err="1"/>
              <a:t>antioxidants</a:t>
            </a:r>
            <a:r>
              <a:rPr lang="es-CL" dirty="0"/>
              <a:t>)</a:t>
            </a:r>
          </a:p>
          <a:p>
            <a:r>
              <a:rPr lang="es-CL" dirty="0" err="1"/>
              <a:t>Nutraceutical</a:t>
            </a:r>
            <a:r>
              <a:rPr lang="es-CL" dirty="0"/>
              <a:t> </a:t>
            </a:r>
            <a:r>
              <a:rPr lang="es-CL" dirty="0" err="1"/>
              <a:t>business</a:t>
            </a:r>
            <a:endParaRPr lang="es-CL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247D363-DC22-4B68-A619-9647CAD497D6}"/>
              </a:ext>
            </a:extLst>
          </p:cNvPr>
          <p:cNvSpPr txBox="1"/>
          <p:nvPr/>
        </p:nvSpPr>
        <p:spPr>
          <a:xfrm>
            <a:off x="283227" y="5987018"/>
            <a:ext cx="1190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Aguilera, J.M. &amp; Toledo, T. 2022. Wild </a:t>
            </a:r>
            <a:r>
              <a:rPr lang="es-CL" dirty="0" err="1"/>
              <a:t>berries</a:t>
            </a:r>
            <a:r>
              <a:rPr lang="es-CL" dirty="0"/>
              <a:t> and </a:t>
            </a:r>
            <a:r>
              <a:rPr lang="es-CL" dirty="0" err="1"/>
              <a:t>related</a:t>
            </a:r>
            <a:r>
              <a:rPr lang="es-CL" dirty="0"/>
              <a:t> wild </a:t>
            </a:r>
            <a:r>
              <a:rPr lang="es-CL" dirty="0" err="1"/>
              <a:t>small</a:t>
            </a:r>
            <a:r>
              <a:rPr lang="es-CL" dirty="0"/>
              <a:t> </a:t>
            </a:r>
            <a:r>
              <a:rPr lang="es-CL" dirty="0" err="1"/>
              <a:t>fruits</a:t>
            </a:r>
            <a:r>
              <a:rPr lang="es-CL" dirty="0"/>
              <a:t> as </a:t>
            </a:r>
            <a:r>
              <a:rPr lang="es-CL" dirty="0" err="1"/>
              <a:t>traditional</a:t>
            </a:r>
            <a:r>
              <a:rPr lang="es-CL" dirty="0"/>
              <a:t> </a:t>
            </a:r>
            <a:r>
              <a:rPr lang="es-CL" dirty="0" err="1"/>
              <a:t>healthy</a:t>
            </a:r>
            <a:r>
              <a:rPr lang="es-CL" dirty="0"/>
              <a:t> </a:t>
            </a:r>
            <a:r>
              <a:rPr lang="es-CL" dirty="0" err="1"/>
              <a:t>foods</a:t>
            </a:r>
            <a:r>
              <a:rPr lang="es-CL" dirty="0"/>
              <a:t>, </a:t>
            </a:r>
            <a:r>
              <a:rPr lang="es-CL" i="1" dirty="0" err="1"/>
              <a:t>Crit</a:t>
            </a:r>
            <a:r>
              <a:rPr lang="es-CL" i="1" dirty="0"/>
              <a:t>. Rev. </a:t>
            </a:r>
            <a:r>
              <a:rPr lang="es-CL" i="1" dirty="0" err="1"/>
              <a:t>Food</a:t>
            </a:r>
            <a:r>
              <a:rPr lang="es-CL" i="1" dirty="0"/>
              <a:t> </a:t>
            </a:r>
            <a:r>
              <a:rPr lang="es-CL" i="1" dirty="0" err="1"/>
              <a:t>Sci</a:t>
            </a:r>
            <a:r>
              <a:rPr lang="es-CL" i="1" dirty="0"/>
              <a:t>. </a:t>
            </a:r>
            <a:r>
              <a:rPr lang="es-CL" i="1" dirty="0" err="1"/>
              <a:t>Nutr</a:t>
            </a:r>
            <a:r>
              <a:rPr lang="es-CL" i="1" dirty="0"/>
              <a:t>.</a:t>
            </a:r>
            <a:endParaRPr lang="es-C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DA9D756-FDDB-4D82-BD40-58E638923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605" y="1343818"/>
            <a:ext cx="4965496" cy="446770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6E86AB7-ED5D-4CCE-8862-8E4E0ADB43BD}"/>
              </a:ext>
            </a:extLst>
          </p:cNvPr>
          <p:cNvSpPr txBox="1"/>
          <p:nvPr/>
        </p:nvSpPr>
        <p:spPr>
          <a:xfrm>
            <a:off x="7294880" y="4970699"/>
            <a:ext cx="4485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>
                <a:solidFill>
                  <a:schemeClr val="bg1"/>
                </a:solidFill>
              </a:rPr>
              <a:t>Zarzaparrilla (</a:t>
            </a:r>
            <a:r>
              <a:rPr lang="es-CL" sz="2400" i="1" dirty="0">
                <a:solidFill>
                  <a:schemeClr val="bg1"/>
                </a:solidFill>
              </a:rPr>
              <a:t>Ribes </a:t>
            </a:r>
            <a:r>
              <a:rPr lang="es-CL" sz="2400" i="1" dirty="0" err="1">
                <a:solidFill>
                  <a:schemeClr val="bg1"/>
                </a:solidFill>
              </a:rPr>
              <a:t>magellanicum</a:t>
            </a:r>
            <a:r>
              <a:rPr lang="es-CL" sz="2400" i="1" dirty="0">
                <a:solidFill>
                  <a:schemeClr val="bg1"/>
                </a:solidFill>
              </a:rPr>
              <a:t>)</a:t>
            </a:r>
            <a:endParaRPr lang="es-CL" sz="2400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C7F9B23-0B66-49ED-BB8D-6421E40BD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z="1600" dirty="0"/>
              <a:t>JMA 2023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B0A5E4-AA71-4EBC-A507-1ECC8405D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4D03-22AF-49F3-BCFE-70F921F48E30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49312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194A13A-7C53-4F17-A0CE-A55CB24F0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717" y="1778153"/>
            <a:ext cx="5929969" cy="447773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64C7534-6F7C-476B-A5D5-5BD52B403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308155" y="1815396"/>
            <a:ext cx="3554214" cy="438054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192CEB8-166C-4751-A00E-F5E934B24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s-CL" i="1" dirty="0"/>
              <a:t>Ribes </a:t>
            </a:r>
            <a:r>
              <a:rPr lang="es-CL" i="1" dirty="0" err="1"/>
              <a:t>magellanicum</a:t>
            </a:r>
            <a:r>
              <a:rPr lang="es-CL" i="1" dirty="0"/>
              <a:t> - </a:t>
            </a:r>
            <a:r>
              <a:rPr lang="es-CL" dirty="0"/>
              <a:t>Zarzaparrilla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CDDCA2-992C-4460-B547-47454B821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JMA 2023</a:t>
            </a:r>
          </a:p>
        </p:txBody>
      </p:sp>
    </p:spTree>
    <p:extLst>
      <p:ext uri="{BB962C8B-B14F-4D97-AF65-F5344CB8AC3E}">
        <p14:creationId xmlns:p14="http://schemas.microsoft.com/office/powerpoint/2010/main" val="1696701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0D2F8CC-6AD6-424F-9D52-AFA41D492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424" y="1179244"/>
            <a:ext cx="5577775" cy="490024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0B98B27-06A4-4BBC-BC81-6ACBBFFA4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6319"/>
            <a:ext cx="10515600" cy="1325563"/>
          </a:xfrm>
        </p:spPr>
        <p:txBody>
          <a:bodyPr/>
          <a:lstStyle/>
          <a:p>
            <a:r>
              <a:rPr lang="es-CL" dirty="0"/>
              <a:t>X-</a:t>
            </a:r>
            <a:r>
              <a:rPr lang="es-CL" dirty="0" err="1"/>
              <a:t>ray</a:t>
            </a:r>
            <a:r>
              <a:rPr lang="es-CL" dirty="0"/>
              <a:t> CT </a:t>
            </a:r>
            <a:r>
              <a:rPr lang="es-CL" dirty="0" err="1"/>
              <a:t>of</a:t>
            </a:r>
            <a:r>
              <a:rPr lang="es-CL" dirty="0"/>
              <a:t> </a:t>
            </a:r>
            <a:r>
              <a:rPr lang="es-CL" i="1" dirty="0"/>
              <a:t>Ribes </a:t>
            </a:r>
            <a:r>
              <a:rPr lang="es-CL" i="1" dirty="0" err="1"/>
              <a:t>magellanicum</a:t>
            </a:r>
            <a:endParaRPr lang="es-CL" i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F737C03-A251-4327-A4DE-ED57F891EADE}"/>
              </a:ext>
            </a:extLst>
          </p:cNvPr>
          <p:cNvSpPr txBox="1"/>
          <p:nvPr/>
        </p:nvSpPr>
        <p:spPr>
          <a:xfrm>
            <a:off x="7282059" y="5309424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0.5 mm</a:t>
            </a:r>
          </a:p>
        </p:txBody>
      </p:sp>
    </p:spTree>
    <p:extLst>
      <p:ext uri="{BB962C8B-B14F-4D97-AF65-F5344CB8AC3E}">
        <p14:creationId xmlns:p14="http://schemas.microsoft.com/office/powerpoint/2010/main" val="679452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23DDC7-30C7-4477-B84A-787ACCD1D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TOPICS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249225-ACDB-4034-8A95-9AD6E473B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MX" dirty="0" err="1"/>
              <a:t>Comments</a:t>
            </a:r>
            <a:r>
              <a:rPr lang="es-MX" dirty="0"/>
              <a:t> </a:t>
            </a:r>
            <a:r>
              <a:rPr lang="es-MX" dirty="0" err="1"/>
              <a:t>on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concepts</a:t>
            </a:r>
            <a:r>
              <a:rPr lang="es-MX" dirty="0"/>
              <a:t> </a:t>
            </a:r>
            <a:r>
              <a:rPr lang="es-MX" dirty="0" err="1"/>
              <a:t>of</a:t>
            </a:r>
            <a:r>
              <a:rPr lang="es-MX" dirty="0"/>
              <a:t> </a:t>
            </a:r>
            <a:r>
              <a:rPr lang="es-MX" dirty="0" err="1"/>
              <a:t>alimentation</a:t>
            </a:r>
            <a:r>
              <a:rPr lang="es-MX" dirty="0"/>
              <a:t> (</a:t>
            </a:r>
            <a:r>
              <a:rPr lang="es-MX" dirty="0" err="1"/>
              <a:t>food</a:t>
            </a:r>
            <a:r>
              <a:rPr lang="es-MX" dirty="0"/>
              <a:t> and </a:t>
            </a:r>
            <a:r>
              <a:rPr lang="es-MX" dirty="0" err="1"/>
              <a:t>nutrition</a:t>
            </a:r>
            <a:r>
              <a:rPr lang="es-MX" dirty="0"/>
              <a:t>) and </a:t>
            </a:r>
            <a:r>
              <a:rPr lang="es-MX" dirty="0" err="1"/>
              <a:t>health</a:t>
            </a:r>
            <a:r>
              <a:rPr lang="es-MX" dirty="0"/>
              <a:t> (</a:t>
            </a:r>
            <a:r>
              <a:rPr lang="es-MX" dirty="0" err="1"/>
              <a:t>e.g</a:t>
            </a:r>
            <a:r>
              <a:rPr lang="es-MX" dirty="0"/>
              <a:t>., “</a:t>
            </a:r>
            <a:r>
              <a:rPr lang="es-MX" dirty="0" err="1"/>
              <a:t>halthy</a:t>
            </a:r>
            <a:r>
              <a:rPr lang="es-MX" dirty="0"/>
              <a:t> </a:t>
            </a:r>
            <a:r>
              <a:rPr lang="es-MX" dirty="0" err="1"/>
              <a:t>foods</a:t>
            </a:r>
            <a:r>
              <a:rPr lang="es-MX" dirty="0"/>
              <a:t>”</a:t>
            </a:r>
          </a:p>
          <a:p>
            <a:pPr marL="514350" indent="-514350">
              <a:buFont typeface="+mj-lt"/>
              <a:buAutoNum type="arabicPeriod"/>
            </a:pP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food</a:t>
            </a:r>
            <a:r>
              <a:rPr lang="es-MX" dirty="0"/>
              <a:t> </a:t>
            </a:r>
            <a:r>
              <a:rPr lang="es-MX" dirty="0" err="1"/>
              <a:t>matrix</a:t>
            </a:r>
            <a:r>
              <a:rPr lang="es-MX" dirty="0"/>
              <a:t> and </a:t>
            </a:r>
            <a:r>
              <a:rPr lang="es-MX" dirty="0" err="1"/>
              <a:t>nutrients</a:t>
            </a:r>
            <a:endParaRPr lang="es-MX" dirty="0"/>
          </a:p>
          <a:p>
            <a:pPr marL="514350" indent="-514350">
              <a:buFont typeface="+mj-lt"/>
              <a:buAutoNum type="arabicPeriod"/>
            </a:pPr>
            <a:r>
              <a:rPr lang="es-MX" dirty="0" err="1"/>
              <a:t>Designing</a:t>
            </a:r>
            <a:r>
              <a:rPr lang="es-MX" dirty="0"/>
              <a:t> </a:t>
            </a:r>
            <a:r>
              <a:rPr lang="es-MX" dirty="0" err="1"/>
              <a:t>food</a:t>
            </a:r>
            <a:r>
              <a:rPr lang="es-MX" dirty="0"/>
              <a:t> </a:t>
            </a:r>
            <a:r>
              <a:rPr lang="es-MX" dirty="0" err="1"/>
              <a:t>for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elderly</a:t>
            </a:r>
            <a:r>
              <a:rPr lang="es-MX" dirty="0"/>
              <a:t> </a:t>
            </a:r>
            <a:r>
              <a:rPr lang="es-MX" dirty="0" err="1"/>
              <a:t>population</a:t>
            </a:r>
            <a:endParaRPr lang="es-MX" dirty="0"/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Novel </a:t>
            </a:r>
            <a:r>
              <a:rPr lang="es-MX" dirty="0" err="1"/>
              <a:t>foods</a:t>
            </a:r>
            <a:endParaRPr lang="es-MX" dirty="0"/>
          </a:p>
          <a:p>
            <a:pPr marL="514350" indent="-514350">
              <a:buFont typeface="+mj-lt"/>
              <a:buAutoNum type="arabicPeriod"/>
            </a:pPr>
            <a:r>
              <a:rPr lang="es-MX" dirty="0"/>
              <a:t>Wild </a:t>
            </a:r>
            <a:r>
              <a:rPr lang="es-MX" dirty="0" err="1"/>
              <a:t>berries</a:t>
            </a:r>
            <a:r>
              <a:rPr lang="es-MX" dirty="0"/>
              <a:t> </a:t>
            </a:r>
            <a:r>
              <a:rPr lang="es-MX" dirty="0" err="1"/>
              <a:t>from</a:t>
            </a:r>
            <a:r>
              <a:rPr lang="es-MX" dirty="0"/>
              <a:t> Patagonia (Cape </a:t>
            </a:r>
            <a:r>
              <a:rPr lang="es-MX" dirty="0" err="1"/>
              <a:t>Horn</a:t>
            </a:r>
            <a:r>
              <a:rPr lang="es-MX" dirty="0"/>
              <a:t>)</a:t>
            </a:r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BED3B19-6FFE-4DE8-8D65-594D4ECA0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JMA 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3F2F637-BFA2-4572-87FE-25A80D5A1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9EFB-0CBA-4C01-9A3B-F310197B17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00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1386840" y="0"/>
            <a:ext cx="9144000" cy="2270760"/>
          </a:xfrm>
        </p:spPr>
        <p:txBody>
          <a:bodyPr/>
          <a:lstStyle/>
          <a:p>
            <a:r>
              <a:rPr lang="es-CL" dirty="0" err="1"/>
              <a:t>Thank</a:t>
            </a:r>
            <a:r>
              <a:rPr lang="es-CL" dirty="0"/>
              <a:t> </a:t>
            </a:r>
            <a:r>
              <a:rPr lang="es-CL" dirty="0" err="1"/>
              <a:t>you</a:t>
            </a:r>
            <a:br>
              <a:rPr lang="es-CL" dirty="0"/>
            </a:br>
            <a:endParaRPr lang="en-US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524000" y="5147311"/>
            <a:ext cx="9144000" cy="1655762"/>
          </a:xfrm>
        </p:spPr>
        <p:txBody>
          <a:bodyPr/>
          <a:lstStyle/>
          <a:p>
            <a:r>
              <a:rPr lang="es-CL" dirty="0"/>
              <a:t>José Miguel Aguilera</a:t>
            </a:r>
          </a:p>
          <a:p>
            <a:r>
              <a:rPr lang="es-CL" dirty="0"/>
              <a:t>jmaguile@ing.puc.cl</a:t>
            </a:r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825" y="1644450"/>
            <a:ext cx="5460349" cy="310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7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D4C23A-EA55-4F15-A2E3-EF702946D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" y="18255"/>
            <a:ext cx="10515600" cy="1325563"/>
          </a:xfrm>
        </p:spPr>
        <p:txBody>
          <a:bodyPr/>
          <a:lstStyle/>
          <a:p>
            <a:r>
              <a:rPr lang="es-CL" dirty="0" err="1"/>
              <a:t>Gastronomic</a:t>
            </a:r>
            <a:r>
              <a:rPr lang="es-CL" dirty="0"/>
              <a:t> </a:t>
            </a:r>
            <a:r>
              <a:rPr lang="es-CL" dirty="0" err="1"/>
              <a:t>engineering</a:t>
            </a:r>
            <a:r>
              <a:rPr lang="es-CL" dirty="0"/>
              <a:t> (GE)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A97CD6-CF49-4EA0-A6A6-F805ACD01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06" y="1482366"/>
            <a:ext cx="7577593" cy="4243041"/>
          </a:xfrm>
        </p:spPr>
        <p:txBody>
          <a:bodyPr>
            <a:normAutofit fontScale="92500"/>
          </a:bodyPr>
          <a:lstStyle/>
          <a:p>
            <a:r>
              <a:rPr lang="en-US" dirty="0"/>
              <a:t>2006. Visit of a young chef (Rodolfo Guzmán, </a:t>
            </a:r>
            <a:r>
              <a:rPr lang="en-US" i="1" dirty="0" err="1"/>
              <a:t>Boragó</a:t>
            </a:r>
            <a:r>
              <a:rPr lang="en-US" dirty="0"/>
              <a:t>)</a:t>
            </a:r>
          </a:p>
          <a:p>
            <a:r>
              <a:rPr lang="en-US" dirty="0"/>
              <a:t>“</a:t>
            </a:r>
            <a:r>
              <a:rPr lang="en-US" i="1" dirty="0"/>
              <a:t>GE is applying the fundamentals, methods and tools of food engineering for the advancement of culinary practices, and the design and elaboration of novel gastronomic products</a:t>
            </a:r>
            <a:r>
              <a:rPr lang="en-US" dirty="0"/>
              <a:t>”</a:t>
            </a:r>
          </a:p>
          <a:p>
            <a:r>
              <a:rPr lang="es-CL" dirty="0" err="1"/>
              <a:t>Looking</a:t>
            </a:r>
            <a:r>
              <a:rPr lang="es-CL" dirty="0"/>
              <a:t> and </a:t>
            </a:r>
            <a:r>
              <a:rPr lang="es-CL" dirty="0" err="1"/>
              <a:t>studying</a:t>
            </a:r>
            <a:r>
              <a:rPr lang="es-CL" dirty="0"/>
              <a:t>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engineering</a:t>
            </a:r>
            <a:r>
              <a:rPr lang="es-CL" dirty="0"/>
              <a:t> and </a:t>
            </a:r>
            <a:r>
              <a:rPr lang="es-CL" dirty="0" err="1"/>
              <a:t>physics</a:t>
            </a:r>
            <a:r>
              <a:rPr lang="es-CL" dirty="0"/>
              <a:t> </a:t>
            </a:r>
            <a:r>
              <a:rPr lang="es-CL" b="1" dirty="0" err="1"/>
              <a:t>inside</a:t>
            </a:r>
            <a:r>
              <a:rPr lang="es-CL" b="1" dirty="0"/>
              <a:t> </a:t>
            </a:r>
            <a:r>
              <a:rPr lang="es-CL" dirty="0" err="1"/>
              <a:t>foods</a:t>
            </a:r>
            <a:r>
              <a:rPr lang="es-CL" dirty="0"/>
              <a:t> and </a:t>
            </a:r>
            <a:r>
              <a:rPr lang="es-CL" dirty="0" err="1"/>
              <a:t>their</a:t>
            </a:r>
            <a:r>
              <a:rPr lang="es-CL" dirty="0"/>
              <a:t> </a:t>
            </a:r>
            <a:r>
              <a:rPr lang="es-CL" dirty="0" err="1"/>
              <a:t>relation</a:t>
            </a:r>
            <a:r>
              <a:rPr lang="es-CL" dirty="0"/>
              <a:t> </a:t>
            </a:r>
            <a:r>
              <a:rPr lang="es-CL" dirty="0" err="1"/>
              <a:t>to</a:t>
            </a:r>
            <a:r>
              <a:rPr lang="es-CL" dirty="0"/>
              <a:t> </a:t>
            </a:r>
            <a:r>
              <a:rPr lang="es-CL" dirty="0" err="1"/>
              <a:t>culinary</a:t>
            </a:r>
            <a:endParaRPr lang="es-CL" dirty="0"/>
          </a:p>
          <a:p>
            <a:r>
              <a:rPr lang="es-CL" dirty="0" err="1"/>
              <a:t>Engineering</a:t>
            </a:r>
            <a:r>
              <a:rPr lang="es-CL" dirty="0"/>
              <a:t> </a:t>
            </a:r>
            <a:r>
              <a:rPr lang="es-CL" dirty="0" err="1"/>
              <a:t>of</a:t>
            </a:r>
            <a:r>
              <a:rPr lang="es-CL" dirty="0"/>
              <a:t> </a:t>
            </a:r>
            <a:r>
              <a:rPr lang="es-CL" dirty="0" err="1"/>
              <a:t>foods</a:t>
            </a:r>
            <a:r>
              <a:rPr lang="es-CL" dirty="0"/>
              <a:t> </a:t>
            </a:r>
            <a:r>
              <a:rPr lang="es-CL" dirty="0" err="1"/>
              <a:t>that</a:t>
            </a:r>
            <a:r>
              <a:rPr lang="es-CL" dirty="0"/>
              <a:t> are </a:t>
            </a:r>
            <a:r>
              <a:rPr lang="es-CL" dirty="0" err="1"/>
              <a:t>readily</a:t>
            </a:r>
            <a:r>
              <a:rPr lang="es-CL" dirty="0"/>
              <a:t> </a:t>
            </a:r>
            <a:r>
              <a:rPr lang="es-CL" dirty="0" err="1"/>
              <a:t>eaten</a:t>
            </a:r>
            <a:r>
              <a:rPr lang="es-CL" dirty="0"/>
              <a:t> (Y. </a:t>
            </a:r>
            <a:r>
              <a:rPr lang="es-CL" dirty="0" err="1"/>
              <a:t>Roos</a:t>
            </a:r>
            <a:r>
              <a:rPr lang="es-CL" dirty="0"/>
              <a:t>)</a:t>
            </a:r>
          </a:p>
          <a:p>
            <a:r>
              <a:rPr lang="es-CL" dirty="0"/>
              <a:t>GE </a:t>
            </a:r>
            <a:r>
              <a:rPr lang="es-CL" dirty="0" err="1"/>
              <a:t>unit</a:t>
            </a:r>
            <a:r>
              <a:rPr lang="es-CL" dirty="0"/>
              <a:t>: </a:t>
            </a:r>
            <a:r>
              <a:rPr lang="es-CL" dirty="0" err="1"/>
              <a:t>space</a:t>
            </a:r>
            <a:r>
              <a:rPr lang="es-CL" dirty="0"/>
              <a:t> </a:t>
            </a:r>
            <a:r>
              <a:rPr lang="es-CL" dirty="0" err="1"/>
              <a:t>of</a:t>
            </a:r>
            <a:r>
              <a:rPr lang="es-CL" dirty="0"/>
              <a:t> </a:t>
            </a:r>
            <a:r>
              <a:rPr lang="es-CL" dirty="0" err="1"/>
              <a:t>co-creation</a:t>
            </a:r>
            <a:r>
              <a:rPr lang="es-CL" dirty="0"/>
              <a:t> </a:t>
            </a:r>
            <a:r>
              <a:rPr lang="es-CL" dirty="0" err="1"/>
              <a:t>combining</a:t>
            </a:r>
            <a:r>
              <a:rPr lang="es-CL" dirty="0"/>
              <a:t> </a:t>
            </a:r>
            <a:r>
              <a:rPr lang="es-CL" dirty="0" err="1"/>
              <a:t>the</a:t>
            </a:r>
            <a:r>
              <a:rPr lang="es-CL" dirty="0"/>
              <a:t> rigor </a:t>
            </a:r>
            <a:r>
              <a:rPr lang="es-CL" dirty="0" err="1"/>
              <a:t>of</a:t>
            </a:r>
            <a:r>
              <a:rPr lang="es-CL" dirty="0"/>
              <a:t> </a:t>
            </a:r>
            <a:r>
              <a:rPr lang="es-CL" dirty="0" err="1"/>
              <a:t>food</a:t>
            </a:r>
            <a:r>
              <a:rPr lang="es-CL" dirty="0"/>
              <a:t> </a:t>
            </a:r>
            <a:r>
              <a:rPr lang="es-CL" dirty="0" err="1"/>
              <a:t>technologists</a:t>
            </a:r>
            <a:r>
              <a:rPr lang="es-CL" dirty="0"/>
              <a:t> and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creativity</a:t>
            </a:r>
            <a:r>
              <a:rPr lang="es-CL" dirty="0"/>
              <a:t> </a:t>
            </a:r>
            <a:r>
              <a:rPr lang="es-CL" dirty="0" err="1"/>
              <a:t>of</a:t>
            </a:r>
            <a:r>
              <a:rPr lang="es-CL" dirty="0"/>
              <a:t> chefs (2014)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48FE140-96E7-429D-9293-9609666B0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z="1600" dirty="0"/>
              <a:t>JMA 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AC57857-806B-4C38-A7D1-5A434101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4D03-22AF-49F3-BCFE-70F921F48E30}" type="slidenum">
              <a:rPr lang="es-CL" smtClean="0"/>
              <a:t>21</a:t>
            </a:fld>
            <a:endParaRPr lang="es-C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5426028-44DC-45CE-BA85-AEBFE49B9F0F}"/>
              </a:ext>
            </a:extLst>
          </p:cNvPr>
          <p:cNvSpPr txBox="1"/>
          <p:nvPr/>
        </p:nvSpPr>
        <p:spPr>
          <a:xfrm>
            <a:off x="620018" y="5856213"/>
            <a:ext cx="10708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Aguilera, J.M. 2017. The emergence of gastronomic engineering. </a:t>
            </a:r>
            <a:r>
              <a:rPr lang="en-US" i="1" dirty="0" err="1"/>
              <a:t>Innov</a:t>
            </a:r>
            <a:r>
              <a:rPr lang="en-US" i="1" dirty="0"/>
              <a:t>. Food Sci. </a:t>
            </a:r>
            <a:r>
              <a:rPr lang="en-US" i="1" dirty="0" err="1"/>
              <a:t>Emerg</a:t>
            </a:r>
            <a:r>
              <a:rPr lang="en-US" i="1" dirty="0"/>
              <a:t> Technol</a:t>
            </a:r>
            <a:r>
              <a:rPr lang="en-US" dirty="0"/>
              <a:t>. </a:t>
            </a:r>
            <a:r>
              <a:rPr lang="en-US" b="1" dirty="0"/>
              <a:t>41</a:t>
            </a:r>
            <a:r>
              <a:rPr lang="en-US" dirty="0"/>
              <a:t>:277–283.</a:t>
            </a:r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29434ED-4471-44A1-A4DA-153D84D57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799" y="1482367"/>
            <a:ext cx="3209558" cy="38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29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3172076-0C82-4740-8C53-56F10BCF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78541" y="6306404"/>
            <a:ext cx="4114800" cy="365125"/>
          </a:xfrm>
        </p:spPr>
        <p:txBody>
          <a:bodyPr/>
          <a:lstStyle/>
          <a:p>
            <a:r>
              <a:rPr lang="en-US" sz="1600" dirty="0"/>
              <a:t>JMA 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FC66626-C634-4ABC-BA11-EA13BB174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9EFB-0CBA-4C01-9A3B-F310197B17E2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02E751F-DAB8-4BEE-9B8A-6C4B44A3EAE1}"/>
              </a:ext>
            </a:extLst>
          </p:cNvPr>
          <p:cNvSpPr txBox="1"/>
          <p:nvPr/>
        </p:nvSpPr>
        <p:spPr>
          <a:xfrm>
            <a:off x="7689854" y="3189039"/>
            <a:ext cx="103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err="1"/>
              <a:t>Matrix</a:t>
            </a:r>
            <a:endParaRPr lang="en-US" sz="2400" b="1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19AED2B3-1A1D-4333-BF5A-0D673DB233E6}"/>
              </a:ext>
            </a:extLst>
          </p:cNvPr>
          <p:cNvGrpSpPr/>
          <p:nvPr/>
        </p:nvGrpSpPr>
        <p:grpSpPr>
          <a:xfrm>
            <a:off x="1667799" y="916271"/>
            <a:ext cx="8856401" cy="5025458"/>
            <a:chOff x="1500188" y="792635"/>
            <a:chExt cx="8987790" cy="5493692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AC46DA0A-939D-473E-B3FD-36DDB632E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0188" y="792635"/>
              <a:ext cx="8987790" cy="5493692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E61F27BD-5CCD-4ACC-A14E-B82540449E57}"/>
                </a:ext>
              </a:extLst>
            </p:cNvPr>
            <p:cNvSpPr txBox="1"/>
            <p:nvPr/>
          </p:nvSpPr>
          <p:spPr>
            <a:xfrm>
              <a:off x="7223483" y="3076948"/>
              <a:ext cx="22125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2000" b="1" dirty="0"/>
                <a:t>Matrix </a:t>
              </a:r>
              <a:r>
                <a:rPr lang="es-CL" sz="2000" b="1" dirty="0" err="1"/>
                <a:t>design</a:t>
              </a:r>
              <a:endParaRPr lang="es-CL" sz="2000" b="1" dirty="0"/>
            </a:p>
            <a:p>
              <a:pPr algn="ctr"/>
              <a:r>
                <a:rPr lang="es-CL" sz="2000" b="1" dirty="0"/>
                <a:t>Novel </a:t>
              </a:r>
              <a:r>
                <a:rPr lang="es-CL" sz="2000" b="1" dirty="0" err="1"/>
                <a:t>technologies</a:t>
              </a:r>
              <a:endParaRPr lang="es-CL" sz="2000" b="1" dirty="0"/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472D70C9-E8FB-4A7B-89FF-D2BE2EA500D2}"/>
              </a:ext>
            </a:extLst>
          </p:cNvPr>
          <p:cNvSpPr txBox="1"/>
          <p:nvPr/>
        </p:nvSpPr>
        <p:spPr>
          <a:xfrm>
            <a:off x="838200" y="5941729"/>
            <a:ext cx="9994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Aguilera, J.M. 2022. </a:t>
            </a:r>
            <a:r>
              <a:rPr lang="es-CL" dirty="0" err="1"/>
              <a:t>Rational</a:t>
            </a:r>
            <a:r>
              <a:rPr lang="es-CL" dirty="0"/>
              <a:t> </a:t>
            </a:r>
            <a:r>
              <a:rPr lang="es-CL" dirty="0" err="1"/>
              <a:t>food</a:t>
            </a:r>
            <a:r>
              <a:rPr lang="es-CL" dirty="0"/>
              <a:t> </a:t>
            </a:r>
            <a:r>
              <a:rPr lang="es-CL" dirty="0" err="1"/>
              <a:t>design</a:t>
            </a:r>
            <a:r>
              <a:rPr lang="es-CL" dirty="0"/>
              <a:t> and </a:t>
            </a:r>
            <a:r>
              <a:rPr lang="es-CL" dirty="0" err="1"/>
              <a:t>food</a:t>
            </a:r>
            <a:r>
              <a:rPr lang="es-CL" dirty="0"/>
              <a:t> </a:t>
            </a:r>
            <a:r>
              <a:rPr lang="es-CL" dirty="0" err="1"/>
              <a:t>microstructure</a:t>
            </a:r>
            <a:r>
              <a:rPr lang="es-CL" dirty="0"/>
              <a:t>, </a:t>
            </a:r>
            <a:r>
              <a:rPr lang="es-CL" i="1" dirty="0" err="1"/>
              <a:t>Trends</a:t>
            </a:r>
            <a:r>
              <a:rPr lang="es-CL" i="1" dirty="0"/>
              <a:t> </a:t>
            </a:r>
            <a:r>
              <a:rPr lang="es-CL" i="1" dirty="0" err="1"/>
              <a:t>Food</a:t>
            </a:r>
            <a:r>
              <a:rPr lang="es-CL" i="1" dirty="0"/>
              <a:t> </a:t>
            </a:r>
            <a:r>
              <a:rPr lang="es-CL" i="1" dirty="0" err="1"/>
              <a:t>Sci</a:t>
            </a:r>
            <a:r>
              <a:rPr lang="es-CL" i="1" dirty="0"/>
              <a:t>. </a:t>
            </a:r>
            <a:r>
              <a:rPr lang="es-CL" i="1" dirty="0" err="1"/>
              <a:t>Technol</a:t>
            </a:r>
            <a:r>
              <a:rPr lang="es-CL" i="1" dirty="0"/>
              <a:t>.</a:t>
            </a:r>
            <a:r>
              <a:rPr lang="es-CL" dirty="0"/>
              <a:t> </a:t>
            </a:r>
            <a:r>
              <a:rPr lang="es-CL" b="1" dirty="0"/>
              <a:t>122</a:t>
            </a:r>
            <a:r>
              <a:rPr lang="es-CL" dirty="0"/>
              <a:t>:256-264</a:t>
            </a:r>
          </a:p>
          <a:p>
            <a:endParaRPr lang="es-CL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4A83C13-EC3A-4867-89AD-B09EFBD61326}"/>
              </a:ext>
            </a:extLst>
          </p:cNvPr>
          <p:cNvSpPr txBox="1"/>
          <p:nvPr/>
        </p:nvSpPr>
        <p:spPr>
          <a:xfrm>
            <a:off x="1184275" y="146304"/>
            <a:ext cx="10303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600" b="1" dirty="0" err="1">
                <a:latin typeface="+mj-lt"/>
              </a:rPr>
              <a:t>Rational</a:t>
            </a:r>
            <a:r>
              <a:rPr lang="es-CL" sz="3600" b="1" dirty="0">
                <a:latin typeface="+mj-lt"/>
              </a:rPr>
              <a:t> </a:t>
            </a:r>
            <a:r>
              <a:rPr lang="es-CL" sz="3600" b="1" dirty="0" err="1">
                <a:latin typeface="+mj-lt"/>
              </a:rPr>
              <a:t>design</a:t>
            </a:r>
            <a:r>
              <a:rPr lang="es-CL" sz="3600" b="1" dirty="0">
                <a:latin typeface="+mj-lt"/>
              </a:rPr>
              <a:t> </a:t>
            </a:r>
            <a:r>
              <a:rPr lang="es-CL" sz="3600" dirty="0" err="1">
                <a:latin typeface="+mj-lt"/>
              </a:rPr>
              <a:t>of</a:t>
            </a:r>
            <a:r>
              <a:rPr lang="es-CL" sz="3600" dirty="0">
                <a:latin typeface="+mj-lt"/>
              </a:rPr>
              <a:t> </a:t>
            </a:r>
            <a:r>
              <a:rPr lang="es-CL" sz="3600" dirty="0" err="1">
                <a:latin typeface="+mj-lt"/>
              </a:rPr>
              <a:t>food</a:t>
            </a:r>
            <a:r>
              <a:rPr lang="es-CL" sz="3600" dirty="0">
                <a:latin typeface="+mj-lt"/>
              </a:rPr>
              <a:t> matrices (reverse </a:t>
            </a:r>
            <a:r>
              <a:rPr lang="es-CL" sz="3600" dirty="0" err="1">
                <a:latin typeface="+mj-lt"/>
              </a:rPr>
              <a:t>engineering</a:t>
            </a:r>
            <a:r>
              <a:rPr lang="es-CL" sz="3600" dirty="0">
                <a:latin typeface="+mj-lt"/>
              </a:rPr>
              <a:t>)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2792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es-CL" dirty="0" err="1"/>
              <a:t>Our</a:t>
            </a:r>
            <a:r>
              <a:rPr lang="es-CL" dirty="0"/>
              <a:t> </a:t>
            </a:r>
            <a:r>
              <a:rPr lang="es-CL" dirty="0" err="1"/>
              <a:t>course</a:t>
            </a:r>
            <a:r>
              <a:rPr lang="es-CL" dirty="0"/>
              <a:t> </a:t>
            </a:r>
            <a:r>
              <a:rPr lang="es-CL" dirty="0" err="1"/>
              <a:t>on</a:t>
            </a:r>
            <a:r>
              <a:rPr lang="es-CL" dirty="0"/>
              <a:t> </a:t>
            </a:r>
            <a:r>
              <a:rPr lang="es-CL" dirty="0" err="1"/>
              <a:t>Gastronomic</a:t>
            </a:r>
            <a:r>
              <a:rPr lang="es-CL" dirty="0"/>
              <a:t> </a:t>
            </a:r>
            <a:r>
              <a:rPr lang="es-CL" dirty="0" err="1"/>
              <a:t>Engineering</a:t>
            </a:r>
            <a:endParaRPr lang="en-US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838199" y="1496129"/>
            <a:ext cx="7490254" cy="4351338"/>
          </a:xfrm>
        </p:spPr>
        <p:txBody>
          <a:bodyPr/>
          <a:lstStyle/>
          <a:p>
            <a:r>
              <a:rPr lang="en-US" dirty="0"/>
              <a:t>Teaching science and engineering using cooking</a:t>
            </a:r>
          </a:p>
          <a:p>
            <a:r>
              <a:rPr lang="en-US" dirty="0"/>
              <a:t>Elective course open to undergraduate students</a:t>
            </a:r>
          </a:p>
          <a:p>
            <a:r>
              <a:rPr lang="en-US" dirty="0"/>
              <a:t>Flipped-classroom modality</a:t>
            </a:r>
          </a:p>
          <a:p>
            <a:r>
              <a:rPr lang="en-US" dirty="0"/>
              <a:t>Lecture notes (270 pp)</a:t>
            </a:r>
          </a:p>
          <a:p>
            <a:r>
              <a:rPr lang="en-US" dirty="0"/>
              <a:t>Demos from a chef </a:t>
            </a:r>
          </a:p>
          <a:p>
            <a:r>
              <a:rPr lang="en-US" dirty="0"/>
              <a:t>Hands-on experience for students</a:t>
            </a: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>
                <a:solidFill>
                  <a:schemeClr val="tx1"/>
                </a:solidFill>
              </a:rPr>
              <a:t>JMA 2023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9EFB-0CBA-4C01-9A3B-F310197B17E2}" type="slidenum">
              <a:rPr lang="en-US" sz="1600" smtClean="0">
                <a:solidFill>
                  <a:schemeClr val="tx1"/>
                </a:solidFill>
              </a:rPr>
              <a:t>23</a:t>
            </a:fld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7" name="Marcador de contenido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4024010"/>
            <a:ext cx="3295520" cy="235585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1487657"/>
            <a:ext cx="3295520" cy="264313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0967315" y="1625570"/>
            <a:ext cx="772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dirty="0">
                <a:solidFill>
                  <a:schemeClr val="bg1"/>
                </a:solidFill>
              </a:rPr>
              <a:t>China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0577230" y="4246902"/>
            <a:ext cx="132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South </a:t>
            </a:r>
            <a:r>
              <a:rPr lang="es-CL" dirty="0" err="1">
                <a:solidFill>
                  <a:schemeClr val="bg1"/>
                </a:solidFill>
              </a:rPr>
              <a:t>Africa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098732"/>
            <a:ext cx="1097280" cy="144018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935480" y="5338583"/>
            <a:ext cx="6581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Aguilera, J.M. &amp; Moreno, M.C. 2021. Teaching engineering and food:</a:t>
            </a:r>
          </a:p>
          <a:p>
            <a:r>
              <a:rPr lang="en-US" dirty="0"/>
              <a:t> from traditional approaches to a flipped course on gastronomic </a:t>
            </a:r>
          </a:p>
          <a:p>
            <a:r>
              <a:rPr lang="en-US" dirty="0"/>
              <a:t>engineering. </a:t>
            </a:r>
            <a:r>
              <a:rPr lang="en-US" i="1" dirty="0"/>
              <a:t>Food Engineering Reviews </a:t>
            </a:r>
            <a:r>
              <a:rPr lang="en-US" b="1" dirty="0"/>
              <a:t>13</a:t>
            </a:r>
            <a:r>
              <a:rPr lang="en-US" dirty="0"/>
              <a:t>:916-928.</a:t>
            </a:r>
            <a:r>
              <a:rPr lang="en-US" i="1" dirty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57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38163" y="615554"/>
            <a:ext cx="3910045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5400" b="0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Dashi</a:t>
            </a:r>
            <a:endParaRPr kumimoji="0" lang="es-CL" sz="5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Kombu</a:t>
            </a:r>
            <a:r>
              <a:rPr kumimoji="0" lang="es-CL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CL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seaweed</a:t>
            </a:r>
            <a:r>
              <a:rPr kumimoji="0" lang="es-CL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CL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broth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760" y="0"/>
            <a:ext cx="725424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C629CAA-C175-4A1A-93B8-AB5E20850A85}"/>
              </a:ext>
            </a:extLst>
          </p:cNvPr>
          <p:cNvSpPr txBox="1"/>
          <p:nvPr/>
        </p:nvSpPr>
        <p:spPr>
          <a:xfrm>
            <a:off x="347663" y="2628781"/>
            <a:ext cx="415447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UMAMI</a:t>
            </a:r>
            <a:r>
              <a:rPr kumimoji="0" lang="es-C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s-C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savoury</a:t>
            </a:r>
            <a:r>
              <a:rPr kumimoji="0" lang="es-C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s-C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delicious</a:t>
            </a:r>
            <a:r>
              <a:rPr kumimoji="0" lang="es-C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The molecular structure of Glutamate The structure of Glutamic acid is given in Figure 2. ">
            <a:extLst>
              <a:ext uri="{FF2B5EF4-FFF2-40B4-BE49-F238E27FC236}">
                <a16:creationId xmlns:a16="http://schemas.microsoft.com/office/drawing/2014/main" id="{2DA02E7D-29E1-466B-B5F7-42BEA2DD2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51" y="4154036"/>
            <a:ext cx="3665057" cy="230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6535CFD-9B97-41A7-9886-4B4F600487E8}"/>
              </a:ext>
            </a:extLst>
          </p:cNvPr>
          <p:cNvSpPr/>
          <p:nvPr/>
        </p:nvSpPr>
        <p:spPr>
          <a:xfrm>
            <a:off x="2263493" y="2703964"/>
            <a:ext cx="17751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34" charset="-128"/>
                <a:cs typeface="+mn-cs"/>
              </a:rPr>
              <a:t>(</a:t>
            </a: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34" charset="-128"/>
                <a:cs typeface="+mn-cs"/>
              </a:rPr>
              <a:t>うま味</a:t>
            </a:r>
            <a:r>
              <a:rPr kumimoji="0" lang="es-CL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34" charset="-128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2796C27-EA4B-4DEC-A832-FEDA90B6ACFD}"/>
              </a:ext>
            </a:extLst>
          </p:cNvPr>
          <p:cNvSpPr txBox="1"/>
          <p:nvPr/>
        </p:nvSpPr>
        <p:spPr>
          <a:xfrm>
            <a:off x="538163" y="6455553"/>
            <a:ext cx="146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Glutamic</a:t>
            </a: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C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acid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6892EC1-A651-4CDF-ACD4-51EF9C463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JMA 2023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A714A85-1F9C-433E-81E9-9EE9C2C21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54D03-22AF-49F3-BCFE-70F921F48E30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073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1456" y="0"/>
            <a:ext cx="12020544" cy="1325563"/>
          </a:xfrm>
        </p:spPr>
        <p:txBody>
          <a:bodyPr/>
          <a:lstStyle/>
          <a:p>
            <a:r>
              <a:rPr lang="es-CL" dirty="0"/>
              <a:t>Experimental </a:t>
            </a:r>
            <a:r>
              <a:rPr lang="es-CL" dirty="0" err="1"/>
              <a:t>kitchen</a:t>
            </a:r>
            <a:r>
              <a:rPr lang="es-CL" dirty="0"/>
              <a:t>(2014) and </a:t>
            </a:r>
            <a:r>
              <a:rPr lang="es-CL" dirty="0" err="1"/>
              <a:t>lecture</a:t>
            </a:r>
            <a:r>
              <a:rPr lang="es-CL" dirty="0"/>
              <a:t> </a:t>
            </a:r>
            <a:r>
              <a:rPr lang="es-CL" dirty="0" err="1"/>
              <a:t>room</a:t>
            </a:r>
            <a:r>
              <a:rPr lang="es-CL" dirty="0"/>
              <a:t> (2020)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04731"/>
            <a:ext cx="5934075" cy="445055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6" y="1626624"/>
            <a:ext cx="5666085" cy="4428664"/>
          </a:xfrm>
          <a:prstGeom prst="rect">
            <a:avLst/>
          </a:prstGeom>
        </p:spPr>
      </p:pic>
      <p:sp>
        <p:nvSpPr>
          <p:cNvPr id="10" name="Marcador de pie de pá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JMA 2023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54F2D-70EA-423B-BB32-89C9E10FA729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01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7FA94890-993A-48C5-A891-633720AFB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 dirty="0"/>
              <a:t>JMA 2023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0DE115C-568E-4808-816C-9710DAB1D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9EFB-0CBA-4C01-9A3B-F310197B17E2}" type="slidenum">
              <a:rPr lang="en-US" smtClean="0"/>
              <a:t>3</a:t>
            </a:fld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71AB1F-DB44-447C-A5DF-CDCD49E1A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869" y="919221"/>
            <a:ext cx="7790931" cy="503853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B623107-C9DF-418D-90A8-5EE4645E0B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55019" y="1954167"/>
            <a:ext cx="5067007" cy="29591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E98B066-63BC-4DE5-A149-8DF1526FD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17" y="928711"/>
            <a:ext cx="3778903" cy="503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82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JMA 2023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9EFB-0CBA-4C01-9A3B-F310197B17E2}" type="slidenum">
              <a:rPr lang="en-US" sz="1600" smtClean="0">
                <a:solidFill>
                  <a:schemeClr val="tx1"/>
                </a:solidFill>
              </a:rPr>
              <a:t>4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571500" y="59055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CuadroTexto 24"/>
          <p:cNvSpPr txBox="1"/>
          <p:nvPr/>
        </p:nvSpPr>
        <p:spPr>
          <a:xfrm>
            <a:off x="298264" y="374722"/>
            <a:ext cx="11322236" cy="1170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000" dirty="0">
                <a:latin typeface="+mj-lt"/>
              </a:rPr>
              <a:t>The scenario is not food and nutrition but </a:t>
            </a:r>
            <a:r>
              <a:rPr lang="en-US" sz="4000" b="1" dirty="0">
                <a:latin typeface="+mj-lt"/>
              </a:rPr>
              <a:t>alimentation </a:t>
            </a:r>
            <a:r>
              <a:rPr lang="es-CL" sz="4000" dirty="0">
                <a:latin typeface="+mj-lt"/>
              </a:rPr>
              <a:t>…</a:t>
            </a:r>
            <a:endParaRPr lang="en-US" sz="4000" dirty="0">
              <a:latin typeface="+mj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58" y="1265798"/>
            <a:ext cx="10062882" cy="494336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AC1A434-C77B-484D-8575-31F90CD8A7D9}"/>
              </a:ext>
            </a:extLst>
          </p:cNvPr>
          <p:cNvSpPr txBox="1"/>
          <p:nvPr/>
        </p:nvSpPr>
        <p:spPr>
          <a:xfrm>
            <a:off x="4158343" y="1458686"/>
            <a:ext cx="34433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/>
              <a:t>ALIMENTATION</a:t>
            </a:r>
            <a:endParaRPr lang="es-CL" sz="4000" b="1" dirty="0"/>
          </a:p>
        </p:txBody>
      </p:sp>
    </p:spTree>
    <p:extLst>
      <p:ext uri="{BB962C8B-B14F-4D97-AF65-F5344CB8AC3E}">
        <p14:creationId xmlns:p14="http://schemas.microsoft.com/office/powerpoint/2010/main" val="3282740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381000" y="0"/>
            <a:ext cx="10515600" cy="1325563"/>
          </a:xfrm>
        </p:spPr>
        <p:txBody>
          <a:bodyPr/>
          <a:lstStyle/>
          <a:p>
            <a:r>
              <a:rPr lang="es-CL" dirty="0" err="1"/>
              <a:t>What</a:t>
            </a:r>
            <a:r>
              <a:rPr lang="es-CL" dirty="0"/>
              <a:t> </a:t>
            </a:r>
            <a:r>
              <a:rPr lang="es-CL" dirty="0" err="1"/>
              <a:t>is</a:t>
            </a:r>
            <a:r>
              <a:rPr lang="es-CL" dirty="0"/>
              <a:t> </a:t>
            </a:r>
            <a:r>
              <a:rPr lang="es-CL" dirty="0" err="1"/>
              <a:t>health</a:t>
            </a:r>
            <a:r>
              <a:rPr lang="es-CL" dirty="0"/>
              <a:t>?</a:t>
            </a:r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>
                <a:solidFill>
                  <a:schemeClr val="tx1"/>
                </a:solidFill>
              </a:rPr>
              <a:t>JMA 2023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9EFB-0CBA-4C01-9A3B-F310197B17E2}" type="slidenum">
              <a:rPr lang="en-US" smtClean="0"/>
              <a:t>5</a:t>
            </a:fld>
            <a:endParaRPr lang="en-US"/>
          </a:p>
        </p:txBody>
      </p:sp>
      <p:sp>
        <p:nvSpPr>
          <p:cNvPr id="6" name="CuadroTexto 5"/>
          <p:cNvSpPr txBox="1"/>
          <p:nvPr/>
        </p:nvSpPr>
        <p:spPr>
          <a:xfrm>
            <a:off x="1024666" y="1791447"/>
            <a:ext cx="963199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1">
                    <a:alpha val="99000"/>
                  </a:schemeClr>
                </a:solidFill>
              </a:rPr>
              <a:t>The constitution of the World Health Organization </a:t>
            </a:r>
            <a:br>
              <a:rPr lang="en-US" sz="3600" dirty="0">
                <a:solidFill>
                  <a:schemeClr val="tx1">
                    <a:alpha val="99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alpha val="99000"/>
                  </a:schemeClr>
                </a:solidFill>
              </a:rPr>
              <a:t>of the United Nations (1947) defines health as:</a:t>
            </a:r>
            <a:br>
              <a:rPr lang="en-US" sz="3600" dirty="0">
                <a:solidFill>
                  <a:schemeClr val="tx1">
                    <a:alpha val="99000"/>
                  </a:schemeClr>
                </a:solidFill>
              </a:rPr>
            </a:br>
            <a:endParaRPr lang="en-US" sz="3600" dirty="0"/>
          </a:p>
        </p:txBody>
      </p:sp>
      <p:sp>
        <p:nvSpPr>
          <p:cNvPr id="7" name="CuadroTexto 6"/>
          <p:cNvSpPr txBox="1"/>
          <p:nvPr/>
        </p:nvSpPr>
        <p:spPr>
          <a:xfrm>
            <a:off x="1319823" y="3129975"/>
            <a:ext cx="968540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tx1">
                    <a:alpha val="99000"/>
                  </a:schemeClr>
                </a:solidFill>
              </a:rPr>
              <a:t>“a state of </a:t>
            </a:r>
            <a:r>
              <a:rPr lang="en-US" sz="4800" b="1" dirty="0">
                <a:solidFill>
                  <a:schemeClr val="tx1">
                    <a:alpha val="99000"/>
                  </a:schemeClr>
                </a:solidFill>
              </a:rPr>
              <a:t>complete physical, mental </a:t>
            </a:r>
          </a:p>
          <a:p>
            <a:r>
              <a:rPr lang="en-US" sz="4800" b="1" dirty="0">
                <a:solidFill>
                  <a:schemeClr val="tx1">
                    <a:alpha val="99000"/>
                  </a:schemeClr>
                </a:solidFill>
              </a:rPr>
              <a:t>and social well-being </a:t>
            </a:r>
            <a:r>
              <a:rPr lang="en-US" sz="4800" dirty="0">
                <a:solidFill>
                  <a:schemeClr val="tx1">
                    <a:alpha val="99000"/>
                  </a:schemeClr>
                </a:solidFill>
              </a:rPr>
              <a:t>and not merely </a:t>
            </a:r>
          </a:p>
          <a:p>
            <a:r>
              <a:rPr lang="en-US" sz="4800" dirty="0">
                <a:solidFill>
                  <a:schemeClr val="tx1">
                    <a:alpha val="99000"/>
                  </a:schemeClr>
                </a:solidFill>
              </a:rPr>
              <a:t>the absence of disease or infirmity” 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0374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6F367DB9-29AD-43F5-AB02-FCCAF5A59BDC}"/>
              </a:ext>
            </a:extLst>
          </p:cNvPr>
          <p:cNvSpPr/>
          <p:nvPr/>
        </p:nvSpPr>
        <p:spPr>
          <a:xfrm>
            <a:off x="5972175" y="1331353"/>
            <a:ext cx="2609856" cy="3958574"/>
          </a:xfrm>
          <a:custGeom>
            <a:avLst/>
            <a:gdLst>
              <a:gd name="connsiteX0" fmla="*/ 0 w 2609856"/>
              <a:gd name="connsiteY0" fmla="*/ 896136 h 3958574"/>
              <a:gd name="connsiteX1" fmla="*/ 247650 w 2609856"/>
              <a:gd name="connsiteY1" fmla="*/ 248436 h 3958574"/>
              <a:gd name="connsiteX2" fmla="*/ 952500 w 2609856"/>
              <a:gd name="connsiteY2" fmla="*/ 786 h 3958574"/>
              <a:gd name="connsiteX3" fmla="*/ 2047875 w 2609856"/>
              <a:gd name="connsiteY3" fmla="*/ 191286 h 3958574"/>
              <a:gd name="connsiteX4" fmla="*/ 2105025 w 2609856"/>
              <a:gd name="connsiteY4" fmla="*/ 734211 h 3958574"/>
              <a:gd name="connsiteX5" fmla="*/ 2247900 w 2609856"/>
              <a:gd name="connsiteY5" fmla="*/ 1324761 h 3958574"/>
              <a:gd name="connsiteX6" fmla="*/ 2609850 w 2609856"/>
              <a:gd name="connsiteY6" fmla="*/ 1600986 h 3958574"/>
              <a:gd name="connsiteX7" fmla="*/ 2257425 w 2609856"/>
              <a:gd name="connsiteY7" fmla="*/ 2620161 h 3958574"/>
              <a:gd name="connsiteX8" fmla="*/ 2343150 w 2609856"/>
              <a:gd name="connsiteY8" fmla="*/ 3553611 h 3958574"/>
              <a:gd name="connsiteX9" fmla="*/ 1809750 w 2609856"/>
              <a:gd name="connsiteY9" fmla="*/ 3886986 h 3958574"/>
              <a:gd name="connsiteX10" fmla="*/ 838200 w 2609856"/>
              <a:gd name="connsiteY10" fmla="*/ 3886986 h 3958574"/>
              <a:gd name="connsiteX11" fmla="*/ 76200 w 2609856"/>
              <a:gd name="connsiteY11" fmla="*/ 3115461 h 3958574"/>
              <a:gd name="connsiteX12" fmla="*/ 447675 w 2609856"/>
              <a:gd name="connsiteY12" fmla="*/ 2467761 h 3958574"/>
              <a:gd name="connsiteX13" fmla="*/ 200025 w 2609856"/>
              <a:gd name="connsiteY13" fmla="*/ 1953411 h 3958574"/>
              <a:gd name="connsiteX14" fmla="*/ 238125 w 2609856"/>
              <a:gd name="connsiteY14" fmla="*/ 1267611 h 3958574"/>
              <a:gd name="connsiteX15" fmla="*/ 76200 w 2609856"/>
              <a:gd name="connsiteY15" fmla="*/ 638961 h 3958574"/>
              <a:gd name="connsiteX16" fmla="*/ 76200 w 2609856"/>
              <a:gd name="connsiteY16" fmla="*/ 638961 h 3958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09856" h="3958574">
                <a:moveTo>
                  <a:pt x="0" y="896136"/>
                </a:moveTo>
                <a:cubicBezTo>
                  <a:pt x="44450" y="646898"/>
                  <a:pt x="88900" y="397661"/>
                  <a:pt x="247650" y="248436"/>
                </a:cubicBezTo>
                <a:cubicBezTo>
                  <a:pt x="406400" y="99211"/>
                  <a:pt x="652463" y="10311"/>
                  <a:pt x="952500" y="786"/>
                </a:cubicBezTo>
                <a:cubicBezTo>
                  <a:pt x="1252537" y="-8739"/>
                  <a:pt x="1855787" y="69048"/>
                  <a:pt x="2047875" y="191286"/>
                </a:cubicBezTo>
                <a:cubicBezTo>
                  <a:pt x="2239963" y="313524"/>
                  <a:pt x="2071688" y="545299"/>
                  <a:pt x="2105025" y="734211"/>
                </a:cubicBezTo>
                <a:cubicBezTo>
                  <a:pt x="2138362" y="923123"/>
                  <a:pt x="2163763" y="1180299"/>
                  <a:pt x="2247900" y="1324761"/>
                </a:cubicBezTo>
                <a:cubicBezTo>
                  <a:pt x="2332037" y="1469223"/>
                  <a:pt x="2608263" y="1385086"/>
                  <a:pt x="2609850" y="1600986"/>
                </a:cubicBezTo>
                <a:cubicBezTo>
                  <a:pt x="2611437" y="1816886"/>
                  <a:pt x="2301875" y="2294724"/>
                  <a:pt x="2257425" y="2620161"/>
                </a:cubicBezTo>
                <a:cubicBezTo>
                  <a:pt x="2212975" y="2945598"/>
                  <a:pt x="2417763" y="3342473"/>
                  <a:pt x="2343150" y="3553611"/>
                </a:cubicBezTo>
                <a:cubicBezTo>
                  <a:pt x="2268537" y="3764749"/>
                  <a:pt x="2060575" y="3831424"/>
                  <a:pt x="1809750" y="3886986"/>
                </a:cubicBezTo>
                <a:cubicBezTo>
                  <a:pt x="1558925" y="3942549"/>
                  <a:pt x="1127125" y="4015573"/>
                  <a:pt x="838200" y="3886986"/>
                </a:cubicBezTo>
                <a:cubicBezTo>
                  <a:pt x="549275" y="3758399"/>
                  <a:pt x="141288" y="3351999"/>
                  <a:pt x="76200" y="3115461"/>
                </a:cubicBezTo>
                <a:cubicBezTo>
                  <a:pt x="11113" y="2878924"/>
                  <a:pt x="427038" y="2661436"/>
                  <a:pt x="447675" y="2467761"/>
                </a:cubicBezTo>
                <a:cubicBezTo>
                  <a:pt x="468312" y="2274086"/>
                  <a:pt x="234950" y="2153436"/>
                  <a:pt x="200025" y="1953411"/>
                </a:cubicBezTo>
                <a:cubicBezTo>
                  <a:pt x="165100" y="1753386"/>
                  <a:pt x="258762" y="1486686"/>
                  <a:pt x="238125" y="1267611"/>
                </a:cubicBezTo>
                <a:cubicBezTo>
                  <a:pt x="217488" y="1048536"/>
                  <a:pt x="76200" y="638961"/>
                  <a:pt x="76200" y="638961"/>
                </a:cubicBezTo>
                <a:lnTo>
                  <a:pt x="76200" y="638961"/>
                </a:ln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Food</a:t>
            </a:r>
            <a:r>
              <a:rPr lang="es-CL" dirty="0"/>
              <a:t>-Matrix </a:t>
            </a:r>
            <a:r>
              <a:rPr lang="es-CL" dirty="0" err="1"/>
              <a:t>effect</a:t>
            </a:r>
            <a:r>
              <a:rPr lang="es-CL" dirty="0"/>
              <a:t> (FME)</a:t>
            </a:r>
          </a:p>
        </p:txBody>
      </p:sp>
      <p:sp>
        <p:nvSpPr>
          <p:cNvPr id="19" name="Elipse 18"/>
          <p:cNvSpPr/>
          <p:nvPr/>
        </p:nvSpPr>
        <p:spPr>
          <a:xfrm>
            <a:off x="7471312" y="2468103"/>
            <a:ext cx="158796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Elipse 19"/>
          <p:cNvSpPr/>
          <p:nvPr/>
        </p:nvSpPr>
        <p:spPr>
          <a:xfrm>
            <a:off x="7434939" y="1951264"/>
            <a:ext cx="158796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Elipse 20"/>
          <p:cNvSpPr/>
          <p:nvPr/>
        </p:nvSpPr>
        <p:spPr>
          <a:xfrm>
            <a:off x="7257942" y="3196284"/>
            <a:ext cx="158796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Elipse 21"/>
          <p:cNvSpPr/>
          <p:nvPr/>
        </p:nvSpPr>
        <p:spPr>
          <a:xfrm>
            <a:off x="7471312" y="3475264"/>
            <a:ext cx="158796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Elipse 22"/>
          <p:cNvSpPr/>
          <p:nvPr/>
        </p:nvSpPr>
        <p:spPr>
          <a:xfrm>
            <a:off x="6866321" y="3399064"/>
            <a:ext cx="158796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Elipse 25"/>
          <p:cNvSpPr/>
          <p:nvPr/>
        </p:nvSpPr>
        <p:spPr>
          <a:xfrm>
            <a:off x="7011575" y="2780581"/>
            <a:ext cx="158796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Elipse 26"/>
          <p:cNvSpPr/>
          <p:nvPr/>
        </p:nvSpPr>
        <p:spPr>
          <a:xfrm>
            <a:off x="7221737" y="3722816"/>
            <a:ext cx="158796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Elipse 27"/>
          <p:cNvSpPr/>
          <p:nvPr/>
        </p:nvSpPr>
        <p:spPr>
          <a:xfrm>
            <a:off x="7843854" y="4063717"/>
            <a:ext cx="158796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Elipse 28"/>
          <p:cNvSpPr/>
          <p:nvPr/>
        </p:nvSpPr>
        <p:spPr>
          <a:xfrm>
            <a:off x="6719229" y="4751554"/>
            <a:ext cx="158796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2" name="Hexágono 31"/>
          <p:cNvSpPr/>
          <p:nvPr/>
        </p:nvSpPr>
        <p:spPr>
          <a:xfrm>
            <a:off x="6683072" y="1579008"/>
            <a:ext cx="183249" cy="219856"/>
          </a:xfrm>
          <a:prstGeom prst="hexag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3" name="Hexágono 32"/>
          <p:cNvSpPr/>
          <p:nvPr/>
        </p:nvSpPr>
        <p:spPr>
          <a:xfrm>
            <a:off x="6902394" y="2298536"/>
            <a:ext cx="183249" cy="219856"/>
          </a:xfrm>
          <a:prstGeom prst="hexag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4" name="Hexágono 33"/>
          <p:cNvSpPr/>
          <p:nvPr/>
        </p:nvSpPr>
        <p:spPr>
          <a:xfrm>
            <a:off x="6516706" y="2689141"/>
            <a:ext cx="183249" cy="219856"/>
          </a:xfrm>
          <a:prstGeom prst="hexag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5" name="Hexágono 34"/>
          <p:cNvSpPr/>
          <p:nvPr/>
        </p:nvSpPr>
        <p:spPr>
          <a:xfrm>
            <a:off x="7288908" y="2781338"/>
            <a:ext cx="183249" cy="219856"/>
          </a:xfrm>
          <a:prstGeom prst="hexag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6" name="Hexágono 35"/>
          <p:cNvSpPr/>
          <p:nvPr/>
        </p:nvSpPr>
        <p:spPr>
          <a:xfrm>
            <a:off x="7784160" y="3516007"/>
            <a:ext cx="183249" cy="219856"/>
          </a:xfrm>
          <a:prstGeom prst="hexag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Hexágono 36"/>
          <p:cNvSpPr/>
          <p:nvPr/>
        </p:nvSpPr>
        <p:spPr>
          <a:xfrm>
            <a:off x="6707003" y="4115344"/>
            <a:ext cx="183249" cy="219856"/>
          </a:xfrm>
          <a:prstGeom prst="hexag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1" name="Forma libre 40"/>
          <p:cNvSpPr/>
          <p:nvPr/>
        </p:nvSpPr>
        <p:spPr>
          <a:xfrm>
            <a:off x="6914402" y="4315161"/>
            <a:ext cx="809668" cy="731520"/>
          </a:xfrm>
          <a:custGeom>
            <a:avLst/>
            <a:gdLst>
              <a:gd name="connsiteX0" fmla="*/ 1024 w 809668"/>
              <a:gd name="connsiteY0" fmla="*/ 228600 h 731520"/>
              <a:gd name="connsiteX1" fmla="*/ 92464 w 809668"/>
              <a:gd name="connsiteY1" fmla="*/ 152400 h 731520"/>
              <a:gd name="connsiteX2" fmla="*/ 183904 w 809668"/>
              <a:gd name="connsiteY2" fmla="*/ 76200 h 731520"/>
              <a:gd name="connsiteX3" fmla="*/ 214384 w 809668"/>
              <a:gd name="connsiteY3" fmla="*/ 30480 h 731520"/>
              <a:gd name="connsiteX4" fmla="*/ 290584 w 809668"/>
              <a:gd name="connsiteY4" fmla="*/ 15240 h 731520"/>
              <a:gd name="connsiteX5" fmla="*/ 336304 w 809668"/>
              <a:gd name="connsiteY5" fmla="*/ 0 h 731520"/>
              <a:gd name="connsiteX6" fmla="*/ 473464 w 809668"/>
              <a:gd name="connsiteY6" fmla="*/ 15240 h 731520"/>
              <a:gd name="connsiteX7" fmla="*/ 534424 w 809668"/>
              <a:gd name="connsiteY7" fmla="*/ 106680 h 731520"/>
              <a:gd name="connsiteX8" fmla="*/ 580144 w 809668"/>
              <a:gd name="connsiteY8" fmla="*/ 121920 h 731520"/>
              <a:gd name="connsiteX9" fmla="*/ 625864 w 809668"/>
              <a:gd name="connsiteY9" fmla="*/ 152400 h 731520"/>
              <a:gd name="connsiteX10" fmla="*/ 641104 w 809668"/>
              <a:gd name="connsiteY10" fmla="*/ 198120 h 731520"/>
              <a:gd name="connsiteX11" fmla="*/ 732544 w 809668"/>
              <a:gd name="connsiteY11" fmla="*/ 228600 h 731520"/>
              <a:gd name="connsiteX12" fmla="*/ 778264 w 809668"/>
              <a:gd name="connsiteY12" fmla="*/ 259080 h 731520"/>
              <a:gd name="connsiteX13" fmla="*/ 793504 w 809668"/>
              <a:gd name="connsiteY13" fmla="*/ 457200 h 731520"/>
              <a:gd name="connsiteX14" fmla="*/ 778264 w 809668"/>
              <a:gd name="connsiteY14" fmla="*/ 502920 h 731520"/>
              <a:gd name="connsiteX15" fmla="*/ 717304 w 809668"/>
              <a:gd name="connsiteY15" fmla="*/ 594360 h 731520"/>
              <a:gd name="connsiteX16" fmla="*/ 656344 w 809668"/>
              <a:gd name="connsiteY16" fmla="*/ 655320 h 731520"/>
              <a:gd name="connsiteX17" fmla="*/ 625864 w 809668"/>
              <a:gd name="connsiteY17" fmla="*/ 701040 h 731520"/>
              <a:gd name="connsiteX18" fmla="*/ 580144 w 809668"/>
              <a:gd name="connsiteY18" fmla="*/ 731520 h 731520"/>
              <a:gd name="connsiteX19" fmla="*/ 366784 w 809668"/>
              <a:gd name="connsiteY19" fmla="*/ 716280 h 731520"/>
              <a:gd name="connsiteX20" fmla="*/ 321064 w 809668"/>
              <a:gd name="connsiteY20" fmla="*/ 701040 h 731520"/>
              <a:gd name="connsiteX21" fmla="*/ 290584 w 809668"/>
              <a:gd name="connsiteY21" fmla="*/ 655320 h 731520"/>
              <a:gd name="connsiteX22" fmla="*/ 244864 w 809668"/>
              <a:gd name="connsiteY22" fmla="*/ 609600 h 731520"/>
              <a:gd name="connsiteX23" fmla="*/ 229624 w 809668"/>
              <a:gd name="connsiteY23" fmla="*/ 533400 h 731520"/>
              <a:gd name="connsiteX24" fmla="*/ 244864 w 809668"/>
              <a:gd name="connsiteY24" fmla="*/ 457200 h 731520"/>
              <a:gd name="connsiteX25" fmla="*/ 153424 w 809668"/>
              <a:gd name="connsiteY25" fmla="*/ 426720 h 731520"/>
              <a:gd name="connsiteX26" fmla="*/ 107704 w 809668"/>
              <a:gd name="connsiteY26" fmla="*/ 381000 h 731520"/>
              <a:gd name="connsiteX27" fmla="*/ 46744 w 809668"/>
              <a:gd name="connsiteY27" fmla="*/ 289560 h 731520"/>
              <a:gd name="connsiteX28" fmla="*/ 1024 w 809668"/>
              <a:gd name="connsiteY28" fmla="*/ 22860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09668" h="731520">
                <a:moveTo>
                  <a:pt x="1024" y="228600"/>
                </a:moveTo>
                <a:cubicBezTo>
                  <a:pt x="8644" y="205740"/>
                  <a:pt x="62810" y="178759"/>
                  <a:pt x="92464" y="152400"/>
                </a:cubicBezTo>
                <a:cubicBezTo>
                  <a:pt x="180471" y="74171"/>
                  <a:pt x="95321" y="135256"/>
                  <a:pt x="183904" y="76200"/>
                </a:cubicBezTo>
                <a:cubicBezTo>
                  <a:pt x="194064" y="60960"/>
                  <a:pt x="198481" y="39567"/>
                  <a:pt x="214384" y="30480"/>
                </a:cubicBezTo>
                <a:cubicBezTo>
                  <a:pt x="236874" y="17629"/>
                  <a:pt x="265454" y="21522"/>
                  <a:pt x="290584" y="15240"/>
                </a:cubicBezTo>
                <a:cubicBezTo>
                  <a:pt x="306169" y="11344"/>
                  <a:pt x="321064" y="5080"/>
                  <a:pt x="336304" y="0"/>
                </a:cubicBezTo>
                <a:cubicBezTo>
                  <a:pt x="382024" y="5080"/>
                  <a:pt x="429823" y="693"/>
                  <a:pt x="473464" y="15240"/>
                </a:cubicBezTo>
                <a:cubicBezTo>
                  <a:pt x="562236" y="44831"/>
                  <a:pt x="488746" y="61002"/>
                  <a:pt x="534424" y="106680"/>
                </a:cubicBezTo>
                <a:cubicBezTo>
                  <a:pt x="545783" y="118039"/>
                  <a:pt x="565776" y="114736"/>
                  <a:pt x="580144" y="121920"/>
                </a:cubicBezTo>
                <a:cubicBezTo>
                  <a:pt x="596527" y="130111"/>
                  <a:pt x="610624" y="142240"/>
                  <a:pt x="625864" y="152400"/>
                </a:cubicBezTo>
                <a:cubicBezTo>
                  <a:pt x="630944" y="167640"/>
                  <a:pt x="628032" y="188783"/>
                  <a:pt x="641104" y="198120"/>
                </a:cubicBezTo>
                <a:cubicBezTo>
                  <a:pt x="667248" y="216794"/>
                  <a:pt x="705811" y="210778"/>
                  <a:pt x="732544" y="228600"/>
                </a:cubicBezTo>
                <a:lnTo>
                  <a:pt x="778264" y="259080"/>
                </a:lnTo>
                <a:cubicBezTo>
                  <a:pt x="815679" y="371326"/>
                  <a:pt x="818234" y="333552"/>
                  <a:pt x="793504" y="457200"/>
                </a:cubicBezTo>
                <a:cubicBezTo>
                  <a:pt x="790354" y="472952"/>
                  <a:pt x="782160" y="487335"/>
                  <a:pt x="778264" y="502920"/>
                </a:cubicBezTo>
                <a:cubicBezTo>
                  <a:pt x="754858" y="596544"/>
                  <a:pt x="790708" y="569892"/>
                  <a:pt x="717304" y="594360"/>
                </a:cubicBezTo>
                <a:cubicBezTo>
                  <a:pt x="684053" y="694113"/>
                  <a:pt x="730235" y="596207"/>
                  <a:pt x="656344" y="655320"/>
                </a:cubicBezTo>
                <a:cubicBezTo>
                  <a:pt x="642041" y="666762"/>
                  <a:pt x="638816" y="688088"/>
                  <a:pt x="625864" y="701040"/>
                </a:cubicBezTo>
                <a:cubicBezTo>
                  <a:pt x="612912" y="713992"/>
                  <a:pt x="595384" y="721360"/>
                  <a:pt x="580144" y="731520"/>
                </a:cubicBezTo>
                <a:cubicBezTo>
                  <a:pt x="509024" y="726440"/>
                  <a:pt x="437597" y="724611"/>
                  <a:pt x="366784" y="716280"/>
                </a:cubicBezTo>
                <a:cubicBezTo>
                  <a:pt x="350830" y="714403"/>
                  <a:pt x="333608" y="711075"/>
                  <a:pt x="321064" y="701040"/>
                </a:cubicBezTo>
                <a:cubicBezTo>
                  <a:pt x="306761" y="689598"/>
                  <a:pt x="302310" y="669391"/>
                  <a:pt x="290584" y="655320"/>
                </a:cubicBezTo>
                <a:cubicBezTo>
                  <a:pt x="276786" y="638763"/>
                  <a:pt x="260104" y="624840"/>
                  <a:pt x="244864" y="609600"/>
                </a:cubicBezTo>
                <a:cubicBezTo>
                  <a:pt x="239784" y="584200"/>
                  <a:pt x="229624" y="559303"/>
                  <a:pt x="229624" y="533400"/>
                </a:cubicBezTo>
                <a:cubicBezTo>
                  <a:pt x="229624" y="507497"/>
                  <a:pt x="259920" y="478278"/>
                  <a:pt x="244864" y="457200"/>
                </a:cubicBezTo>
                <a:cubicBezTo>
                  <a:pt x="226190" y="431056"/>
                  <a:pt x="153424" y="426720"/>
                  <a:pt x="153424" y="426720"/>
                </a:cubicBezTo>
                <a:cubicBezTo>
                  <a:pt x="138184" y="411480"/>
                  <a:pt x="120936" y="398013"/>
                  <a:pt x="107704" y="381000"/>
                </a:cubicBezTo>
                <a:cubicBezTo>
                  <a:pt x="85214" y="352084"/>
                  <a:pt x="46744" y="289560"/>
                  <a:pt x="46744" y="289560"/>
                </a:cubicBezTo>
                <a:cubicBezTo>
                  <a:pt x="30272" y="223672"/>
                  <a:pt x="-6596" y="251460"/>
                  <a:pt x="1024" y="228600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0" name="Forma libre 39"/>
          <p:cNvSpPr/>
          <p:nvPr/>
        </p:nvSpPr>
        <p:spPr>
          <a:xfrm>
            <a:off x="7101130" y="1645863"/>
            <a:ext cx="899160" cy="2774123"/>
          </a:xfrm>
          <a:custGeom>
            <a:avLst/>
            <a:gdLst>
              <a:gd name="connsiteX0" fmla="*/ 0 w 899160"/>
              <a:gd name="connsiteY0" fmla="*/ 335723 h 2774123"/>
              <a:gd name="connsiteX1" fmla="*/ 60960 w 899160"/>
              <a:gd name="connsiteY1" fmla="*/ 259523 h 2774123"/>
              <a:gd name="connsiteX2" fmla="*/ 91440 w 899160"/>
              <a:gd name="connsiteY2" fmla="*/ 213803 h 2774123"/>
              <a:gd name="connsiteX3" fmla="*/ 137160 w 899160"/>
              <a:gd name="connsiteY3" fmla="*/ 183323 h 2774123"/>
              <a:gd name="connsiteX4" fmla="*/ 274320 w 899160"/>
              <a:gd name="connsiteY4" fmla="*/ 61403 h 2774123"/>
              <a:gd name="connsiteX5" fmla="*/ 320040 w 899160"/>
              <a:gd name="connsiteY5" fmla="*/ 46163 h 2774123"/>
              <a:gd name="connsiteX6" fmla="*/ 365760 w 899160"/>
              <a:gd name="connsiteY6" fmla="*/ 443 h 2774123"/>
              <a:gd name="connsiteX7" fmla="*/ 502920 w 899160"/>
              <a:gd name="connsiteY7" fmla="*/ 61403 h 2774123"/>
              <a:gd name="connsiteX8" fmla="*/ 533400 w 899160"/>
              <a:gd name="connsiteY8" fmla="*/ 152843 h 2774123"/>
              <a:gd name="connsiteX9" fmla="*/ 548640 w 899160"/>
              <a:gd name="connsiteY9" fmla="*/ 198563 h 2774123"/>
              <a:gd name="connsiteX10" fmla="*/ 518160 w 899160"/>
              <a:gd name="connsiteY10" fmla="*/ 518603 h 2774123"/>
              <a:gd name="connsiteX11" fmla="*/ 487680 w 899160"/>
              <a:gd name="connsiteY11" fmla="*/ 579563 h 2774123"/>
              <a:gd name="connsiteX12" fmla="*/ 411480 w 899160"/>
              <a:gd name="connsiteY12" fmla="*/ 701483 h 2774123"/>
              <a:gd name="connsiteX13" fmla="*/ 365760 w 899160"/>
              <a:gd name="connsiteY13" fmla="*/ 792923 h 2774123"/>
              <a:gd name="connsiteX14" fmla="*/ 381000 w 899160"/>
              <a:gd name="connsiteY14" fmla="*/ 930083 h 2774123"/>
              <a:gd name="connsiteX15" fmla="*/ 426720 w 899160"/>
              <a:gd name="connsiteY15" fmla="*/ 975803 h 2774123"/>
              <a:gd name="connsiteX16" fmla="*/ 518160 w 899160"/>
              <a:gd name="connsiteY16" fmla="*/ 1036763 h 2774123"/>
              <a:gd name="connsiteX17" fmla="*/ 609600 w 899160"/>
              <a:gd name="connsiteY17" fmla="*/ 1082483 h 2774123"/>
              <a:gd name="connsiteX18" fmla="*/ 777240 w 899160"/>
              <a:gd name="connsiteY18" fmla="*/ 1097723 h 2774123"/>
              <a:gd name="connsiteX19" fmla="*/ 792480 w 899160"/>
              <a:gd name="connsiteY19" fmla="*/ 1143443 h 2774123"/>
              <a:gd name="connsiteX20" fmla="*/ 762000 w 899160"/>
              <a:gd name="connsiteY20" fmla="*/ 1372043 h 2774123"/>
              <a:gd name="connsiteX21" fmla="*/ 731520 w 899160"/>
              <a:gd name="connsiteY21" fmla="*/ 1417763 h 2774123"/>
              <a:gd name="connsiteX22" fmla="*/ 701040 w 899160"/>
              <a:gd name="connsiteY22" fmla="*/ 1509203 h 2774123"/>
              <a:gd name="connsiteX23" fmla="*/ 685800 w 899160"/>
              <a:gd name="connsiteY23" fmla="*/ 1554923 h 2774123"/>
              <a:gd name="connsiteX24" fmla="*/ 640080 w 899160"/>
              <a:gd name="connsiteY24" fmla="*/ 1585403 h 2774123"/>
              <a:gd name="connsiteX25" fmla="*/ 609600 w 899160"/>
              <a:gd name="connsiteY25" fmla="*/ 1631123 h 2774123"/>
              <a:gd name="connsiteX26" fmla="*/ 563880 w 899160"/>
              <a:gd name="connsiteY26" fmla="*/ 1646363 h 2774123"/>
              <a:gd name="connsiteX27" fmla="*/ 426720 w 899160"/>
              <a:gd name="connsiteY27" fmla="*/ 1661603 h 2774123"/>
              <a:gd name="connsiteX28" fmla="*/ 335280 w 899160"/>
              <a:gd name="connsiteY28" fmla="*/ 1707323 h 2774123"/>
              <a:gd name="connsiteX29" fmla="*/ 320040 w 899160"/>
              <a:gd name="connsiteY29" fmla="*/ 1753043 h 2774123"/>
              <a:gd name="connsiteX30" fmla="*/ 365760 w 899160"/>
              <a:gd name="connsiteY30" fmla="*/ 1981643 h 2774123"/>
              <a:gd name="connsiteX31" fmla="*/ 396240 w 899160"/>
              <a:gd name="connsiteY31" fmla="*/ 2027363 h 2774123"/>
              <a:gd name="connsiteX32" fmla="*/ 441960 w 899160"/>
              <a:gd name="connsiteY32" fmla="*/ 2057843 h 2774123"/>
              <a:gd name="connsiteX33" fmla="*/ 518160 w 899160"/>
              <a:gd name="connsiteY33" fmla="*/ 2118803 h 2774123"/>
              <a:gd name="connsiteX34" fmla="*/ 548640 w 899160"/>
              <a:gd name="connsiteY34" fmla="*/ 2164523 h 2774123"/>
              <a:gd name="connsiteX35" fmla="*/ 746760 w 899160"/>
              <a:gd name="connsiteY35" fmla="*/ 2179763 h 2774123"/>
              <a:gd name="connsiteX36" fmla="*/ 807720 w 899160"/>
              <a:gd name="connsiteY36" fmla="*/ 2195003 h 2774123"/>
              <a:gd name="connsiteX37" fmla="*/ 883920 w 899160"/>
              <a:gd name="connsiteY37" fmla="*/ 2271203 h 2774123"/>
              <a:gd name="connsiteX38" fmla="*/ 899160 w 899160"/>
              <a:gd name="connsiteY38" fmla="*/ 2316923 h 2774123"/>
              <a:gd name="connsiteX39" fmla="*/ 883920 w 899160"/>
              <a:gd name="connsiteY39" fmla="*/ 2621723 h 2774123"/>
              <a:gd name="connsiteX40" fmla="*/ 868680 w 899160"/>
              <a:gd name="connsiteY40" fmla="*/ 2667443 h 2774123"/>
              <a:gd name="connsiteX41" fmla="*/ 838200 w 899160"/>
              <a:gd name="connsiteY41" fmla="*/ 2713163 h 2774123"/>
              <a:gd name="connsiteX42" fmla="*/ 807720 w 899160"/>
              <a:gd name="connsiteY42" fmla="*/ 2774123 h 2774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899160" h="2774123">
                <a:moveTo>
                  <a:pt x="0" y="335723"/>
                </a:moveTo>
                <a:cubicBezTo>
                  <a:pt x="20320" y="310323"/>
                  <a:pt x="41443" y="285545"/>
                  <a:pt x="60960" y="259523"/>
                </a:cubicBezTo>
                <a:cubicBezTo>
                  <a:pt x="71950" y="244870"/>
                  <a:pt x="78488" y="226755"/>
                  <a:pt x="91440" y="213803"/>
                </a:cubicBezTo>
                <a:cubicBezTo>
                  <a:pt x="104392" y="200851"/>
                  <a:pt x="123470" y="195492"/>
                  <a:pt x="137160" y="183323"/>
                </a:cubicBezTo>
                <a:cubicBezTo>
                  <a:pt x="189091" y="137163"/>
                  <a:pt x="215026" y="91050"/>
                  <a:pt x="274320" y="61403"/>
                </a:cubicBezTo>
                <a:cubicBezTo>
                  <a:pt x="288688" y="54219"/>
                  <a:pt x="304800" y="51243"/>
                  <a:pt x="320040" y="46163"/>
                </a:cubicBezTo>
                <a:cubicBezTo>
                  <a:pt x="335280" y="30923"/>
                  <a:pt x="344339" y="2823"/>
                  <a:pt x="365760" y="443"/>
                </a:cubicBezTo>
                <a:cubicBezTo>
                  <a:pt x="412396" y="-4739"/>
                  <a:pt x="465916" y="36733"/>
                  <a:pt x="502920" y="61403"/>
                </a:cubicBezTo>
                <a:lnTo>
                  <a:pt x="533400" y="152843"/>
                </a:lnTo>
                <a:lnTo>
                  <a:pt x="548640" y="198563"/>
                </a:lnTo>
                <a:cubicBezTo>
                  <a:pt x="543232" y="295916"/>
                  <a:pt x="560480" y="419857"/>
                  <a:pt x="518160" y="518603"/>
                </a:cubicBezTo>
                <a:cubicBezTo>
                  <a:pt x="509211" y="539485"/>
                  <a:pt x="496117" y="558469"/>
                  <a:pt x="487680" y="579563"/>
                </a:cubicBezTo>
                <a:cubicBezTo>
                  <a:pt x="441516" y="694974"/>
                  <a:pt x="489572" y="649421"/>
                  <a:pt x="411480" y="701483"/>
                </a:cubicBezTo>
                <a:cubicBezTo>
                  <a:pt x="396069" y="724599"/>
                  <a:pt x="365760" y="761375"/>
                  <a:pt x="365760" y="792923"/>
                </a:cubicBezTo>
                <a:cubicBezTo>
                  <a:pt x="365760" y="838924"/>
                  <a:pt x="366453" y="886442"/>
                  <a:pt x="381000" y="930083"/>
                </a:cubicBezTo>
                <a:cubicBezTo>
                  <a:pt x="387816" y="950530"/>
                  <a:pt x="409707" y="962571"/>
                  <a:pt x="426720" y="975803"/>
                </a:cubicBezTo>
                <a:cubicBezTo>
                  <a:pt x="455636" y="998293"/>
                  <a:pt x="487680" y="1016443"/>
                  <a:pt x="518160" y="1036763"/>
                </a:cubicBezTo>
                <a:cubicBezTo>
                  <a:pt x="551086" y="1058714"/>
                  <a:pt x="569448" y="1076747"/>
                  <a:pt x="609600" y="1082483"/>
                </a:cubicBezTo>
                <a:cubicBezTo>
                  <a:pt x="665146" y="1090418"/>
                  <a:pt x="721360" y="1092643"/>
                  <a:pt x="777240" y="1097723"/>
                </a:cubicBezTo>
                <a:cubicBezTo>
                  <a:pt x="782320" y="1112963"/>
                  <a:pt x="792480" y="1127379"/>
                  <a:pt x="792480" y="1143443"/>
                </a:cubicBezTo>
                <a:cubicBezTo>
                  <a:pt x="792480" y="1177492"/>
                  <a:pt x="792231" y="1311580"/>
                  <a:pt x="762000" y="1372043"/>
                </a:cubicBezTo>
                <a:cubicBezTo>
                  <a:pt x="753809" y="1388426"/>
                  <a:pt x="738959" y="1401025"/>
                  <a:pt x="731520" y="1417763"/>
                </a:cubicBezTo>
                <a:cubicBezTo>
                  <a:pt x="718471" y="1447123"/>
                  <a:pt x="711200" y="1478723"/>
                  <a:pt x="701040" y="1509203"/>
                </a:cubicBezTo>
                <a:cubicBezTo>
                  <a:pt x="695960" y="1524443"/>
                  <a:pt x="699166" y="1546012"/>
                  <a:pt x="685800" y="1554923"/>
                </a:cubicBezTo>
                <a:lnTo>
                  <a:pt x="640080" y="1585403"/>
                </a:lnTo>
                <a:cubicBezTo>
                  <a:pt x="629920" y="1600643"/>
                  <a:pt x="623903" y="1619681"/>
                  <a:pt x="609600" y="1631123"/>
                </a:cubicBezTo>
                <a:cubicBezTo>
                  <a:pt x="597056" y="1641158"/>
                  <a:pt x="579726" y="1643722"/>
                  <a:pt x="563880" y="1646363"/>
                </a:cubicBezTo>
                <a:cubicBezTo>
                  <a:pt x="518505" y="1653926"/>
                  <a:pt x="472440" y="1656523"/>
                  <a:pt x="426720" y="1661603"/>
                </a:cubicBezTo>
                <a:cubicBezTo>
                  <a:pt x="396601" y="1671643"/>
                  <a:pt x="356766" y="1680466"/>
                  <a:pt x="335280" y="1707323"/>
                </a:cubicBezTo>
                <a:cubicBezTo>
                  <a:pt x="325245" y="1719867"/>
                  <a:pt x="325120" y="1737803"/>
                  <a:pt x="320040" y="1753043"/>
                </a:cubicBezTo>
                <a:cubicBezTo>
                  <a:pt x="333627" y="1902502"/>
                  <a:pt x="311689" y="1887018"/>
                  <a:pt x="365760" y="1981643"/>
                </a:cubicBezTo>
                <a:cubicBezTo>
                  <a:pt x="374847" y="1997546"/>
                  <a:pt x="383288" y="2014411"/>
                  <a:pt x="396240" y="2027363"/>
                </a:cubicBezTo>
                <a:cubicBezTo>
                  <a:pt x="409192" y="2040315"/>
                  <a:pt x="426720" y="2047683"/>
                  <a:pt x="441960" y="2057843"/>
                </a:cubicBezTo>
                <a:cubicBezTo>
                  <a:pt x="529311" y="2188870"/>
                  <a:pt x="413000" y="2034675"/>
                  <a:pt x="518160" y="2118803"/>
                </a:cubicBezTo>
                <a:cubicBezTo>
                  <a:pt x="532463" y="2130245"/>
                  <a:pt x="530942" y="2159804"/>
                  <a:pt x="548640" y="2164523"/>
                </a:cubicBezTo>
                <a:cubicBezTo>
                  <a:pt x="612639" y="2181589"/>
                  <a:pt x="680720" y="2174683"/>
                  <a:pt x="746760" y="2179763"/>
                </a:cubicBezTo>
                <a:cubicBezTo>
                  <a:pt x="767080" y="2184843"/>
                  <a:pt x="788468" y="2186752"/>
                  <a:pt x="807720" y="2195003"/>
                </a:cubicBezTo>
                <a:cubicBezTo>
                  <a:pt x="846513" y="2211628"/>
                  <a:pt x="865447" y="2234258"/>
                  <a:pt x="883920" y="2271203"/>
                </a:cubicBezTo>
                <a:cubicBezTo>
                  <a:pt x="891104" y="2285571"/>
                  <a:pt x="894080" y="2301683"/>
                  <a:pt x="899160" y="2316923"/>
                </a:cubicBezTo>
                <a:cubicBezTo>
                  <a:pt x="894080" y="2418523"/>
                  <a:pt x="892733" y="2520379"/>
                  <a:pt x="883920" y="2621723"/>
                </a:cubicBezTo>
                <a:cubicBezTo>
                  <a:pt x="882528" y="2637727"/>
                  <a:pt x="875864" y="2653075"/>
                  <a:pt x="868680" y="2667443"/>
                </a:cubicBezTo>
                <a:cubicBezTo>
                  <a:pt x="860489" y="2683826"/>
                  <a:pt x="846391" y="2696780"/>
                  <a:pt x="838200" y="2713163"/>
                </a:cubicBezTo>
                <a:cubicBezTo>
                  <a:pt x="803176" y="2783210"/>
                  <a:pt x="842151" y="2739692"/>
                  <a:pt x="807720" y="277412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Elipse 24"/>
          <p:cNvSpPr/>
          <p:nvPr/>
        </p:nvSpPr>
        <p:spPr>
          <a:xfrm>
            <a:off x="7308659" y="4707531"/>
            <a:ext cx="158796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Elipse 23"/>
          <p:cNvSpPr/>
          <p:nvPr/>
        </p:nvSpPr>
        <p:spPr>
          <a:xfrm>
            <a:off x="7203280" y="4486434"/>
            <a:ext cx="158796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12" y="1239368"/>
            <a:ext cx="1311101" cy="3957375"/>
          </a:xfrm>
          <a:prstGeom prst="rect">
            <a:avLst/>
          </a:prstGeom>
        </p:spPr>
      </p:pic>
      <p:sp>
        <p:nvSpPr>
          <p:cNvPr id="31" name="CuadroTexto 30"/>
          <p:cNvSpPr txBox="1"/>
          <p:nvPr/>
        </p:nvSpPr>
        <p:spPr>
          <a:xfrm>
            <a:off x="2113458" y="5280701"/>
            <a:ext cx="27322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400" dirty="0"/>
              <a:t>In </a:t>
            </a:r>
            <a:r>
              <a:rPr lang="es-CL" sz="2400" dirty="0" err="1"/>
              <a:t>the</a:t>
            </a:r>
            <a:r>
              <a:rPr lang="es-CL" sz="2400" dirty="0"/>
              <a:t> </a:t>
            </a:r>
            <a:r>
              <a:rPr lang="es-CL" sz="2400" dirty="0" err="1"/>
              <a:t>laboratory</a:t>
            </a:r>
            <a:endParaRPr lang="es-CL" sz="2400" dirty="0"/>
          </a:p>
          <a:p>
            <a:pPr algn="ctr"/>
            <a:r>
              <a:rPr lang="es-CL" sz="2400" dirty="0"/>
              <a:t>(</a:t>
            </a:r>
            <a:r>
              <a:rPr lang="es-CL" sz="2400" dirty="0" err="1"/>
              <a:t>analytical</a:t>
            </a:r>
            <a:r>
              <a:rPr lang="es-CL" sz="2400" dirty="0"/>
              <a:t> </a:t>
            </a:r>
            <a:r>
              <a:rPr lang="es-CL" sz="2400" dirty="0" err="1"/>
              <a:t>methods</a:t>
            </a:r>
            <a:r>
              <a:rPr lang="es-CL" sz="2400" dirty="0"/>
              <a:t>)</a:t>
            </a:r>
          </a:p>
        </p:txBody>
      </p:sp>
      <p:sp>
        <p:nvSpPr>
          <p:cNvPr id="38" name="CuadroTexto 37"/>
          <p:cNvSpPr txBox="1"/>
          <p:nvPr/>
        </p:nvSpPr>
        <p:spPr>
          <a:xfrm>
            <a:off x="6469087" y="5326766"/>
            <a:ext cx="1837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 err="1"/>
              <a:t>Food</a:t>
            </a:r>
            <a:r>
              <a:rPr lang="es-CL" sz="2400" dirty="0"/>
              <a:t> and GIT</a:t>
            </a:r>
          </a:p>
        </p:txBody>
      </p:sp>
      <p:sp>
        <p:nvSpPr>
          <p:cNvPr id="39" name="CuadroTexto 38"/>
          <p:cNvSpPr txBox="1"/>
          <p:nvPr/>
        </p:nvSpPr>
        <p:spPr>
          <a:xfrm>
            <a:off x="1991775" y="2049424"/>
            <a:ext cx="925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i="1" dirty="0" err="1"/>
              <a:t>Isolated</a:t>
            </a:r>
            <a:endParaRPr lang="es-CL" i="1" dirty="0"/>
          </a:p>
          <a:p>
            <a:r>
              <a:rPr lang="es-CL" i="1" dirty="0" err="1"/>
              <a:t>nutrient</a:t>
            </a:r>
            <a:endParaRPr lang="es-CL" i="1" dirty="0"/>
          </a:p>
        </p:txBody>
      </p:sp>
      <p:cxnSp>
        <p:nvCxnSpPr>
          <p:cNvPr id="43" name="Conector recto de flecha 42"/>
          <p:cNvCxnSpPr>
            <a:cxnSpLocks/>
            <a:stCxn id="39" idx="3"/>
          </p:cNvCxnSpPr>
          <p:nvPr/>
        </p:nvCxnSpPr>
        <p:spPr>
          <a:xfrm flipV="1">
            <a:off x="2917734" y="1989785"/>
            <a:ext cx="856187" cy="3828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/>
          <p:cNvCxnSpPr>
            <a:endCxn id="26" idx="2"/>
          </p:cNvCxnSpPr>
          <p:nvPr/>
        </p:nvCxnSpPr>
        <p:spPr>
          <a:xfrm>
            <a:off x="6707003" y="2827564"/>
            <a:ext cx="304572" cy="29217"/>
          </a:xfrm>
          <a:prstGeom prst="straightConnector1">
            <a:avLst/>
          </a:prstGeom>
          <a:ln>
            <a:solidFill>
              <a:srgbClr val="002060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2087879" y="4181423"/>
            <a:ext cx="10464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i="1" dirty="0" err="1"/>
              <a:t>Aqueous</a:t>
            </a:r>
            <a:endParaRPr lang="es-CL" i="1" dirty="0"/>
          </a:p>
          <a:p>
            <a:r>
              <a:rPr lang="es-CL" i="1" dirty="0"/>
              <a:t> (</a:t>
            </a:r>
            <a:r>
              <a:rPr lang="es-CL" i="1" dirty="0" err="1"/>
              <a:t>solvent</a:t>
            </a:r>
            <a:r>
              <a:rPr lang="es-CL" i="1" dirty="0"/>
              <a:t>)</a:t>
            </a:r>
          </a:p>
          <a:p>
            <a:r>
              <a:rPr lang="es-CL" i="1" dirty="0" err="1"/>
              <a:t>phase</a:t>
            </a:r>
            <a:endParaRPr lang="es-CL" i="1" dirty="0"/>
          </a:p>
        </p:txBody>
      </p:sp>
      <p:cxnSp>
        <p:nvCxnSpPr>
          <p:cNvPr id="9" name="Conector recto de flecha 8"/>
          <p:cNvCxnSpPr>
            <a:cxnSpLocks/>
            <a:stCxn id="7" idx="0"/>
          </p:cNvCxnSpPr>
          <p:nvPr/>
        </p:nvCxnSpPr>
        <p:spPr>
          <a:xfrm flipV="1">
            <a:off x="2611099" y="3925279"/>
            <a:ext cx="975381" cy="25614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1C391521-4839-46ED-8298-5D55E12E2261}"/>
              </a:ext>
            </a:extLst>
          </p:cNvPr>
          <p:cNvCxnSpPr/>
          <p:nvPr/>
        </p:nvCxnSpPr>
        <p:spPr>
          <a:xfrm>
            <a:off x="4995862" y="2932981"/>
            <a:ext cx="6477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EA664C7E-5E10-4EB5-AA02-251CF2401ACE}"/>
              </a:ext>
            </a:extLst>
          </p:cNvPr>
          <p:cNvCxnSpPr/>
          <p:nvPr/>
        </p:nvCxnSpPr>
        <p:spPr>
          <a:xfrm>
            <a:off x="4995862" y="3190634"/>
            <a:ext cx="6477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CCC2FBD-35C7-489F-A91E-1CA57BE77A8D}"/>
              </a:ext>
            </a:extLst>
          </p:cNvPr>
          <p:cNvCxnSpPr/>
          <p:nvPr/>
        </p:nvCxnSpPr>
        <p:spPr>
          <a:xfrm flipH="1">
            <a:off x="5143500" y="2689141"/>
            <a:ext cx="352425" cy="74802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1265F5D-044D-459E-83F6-743AB4A54A2F}"/>
              </a:ext>
            </a:extLst>
          </p:cNvPr>
          <p:cNvSpPr txBox="1"/>
          <p:nvPr/>
        </p:nvSpPr>
        <p:spPr>
          <a:xfrm>
            <a:off x="416971" y="2119182"/>
            <a:ext cx="12854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/>
              <a:t>Grinding</a:t>
            </a:r>
            <a:endParaRPr lang="es-CL" dirty="0"/>
          </a:p>
          <a:p>
            <a:endParaRPr lang="es-CL" dirty="0"/>
          </a:p>
          <a:p>
            <a:r>
              <a:rPr lang="es-CL" dirty="0" err="1"/>
              <a:t>Extraction</a:t>
            </a:r>
            <a:endParaRPr lang="es-CL" dirty="0"/>
          </a:p>
          <a:p>
            <a:endParaRPr lang="es-CL" dirty="0"/>
          </a:p>
          <a:p>
            <a:r>
              <a:rPr lang="es-CL" dirty="0" err="1"/>
              <a:t>Separations</a:t>
            </a:r>
            <a:endParaRPr lang="es-CL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E00B80F-0E96-4929-BD59-E4997A04174F}"/>
              </a:ext>
            </a:extLst>
          </p:cNvPr>
          <p:cNvSpPr txBox="1"/>
          <p:nvPr/>
        </p:nvSpPr>
        <p:spPr>
          <a:xfrm>
            <a:off x="8176297" y="1939580"/>
            <a:ext cx="1233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i="1" dirty="0" err="1"/>
              <a:t>Structured</a:t>
            </a:r>
            <a:r>
              <a:rPr lang="es-CL" i="1" dirty="0"/>
              <a:t> </a:t>
            </a:r>
          </a:p>
          <a:p>
            <a:pPr algn="ctr"/>
            <a:r>
              <a:rPr lang="es-CL" i="1" dirty="0" err="1"/>
              <a:t>matrix</a:t>
            </a:r>
            <a:endParaRPr lang="es-CL" i="1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C2C31EC-6E6B-4FCA-AB3D-B2BFCE7C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 sz="1600" dirty="0"/>
              <a:t>JMA 2023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973AA9B9-8CB2-4D0F-8565-2A9ED30C3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4D03-22AF-49F3-BCFE-70F921F48E30}" type="slidenum">
              <a:rPr lang="es-CL" smtClean="0"/>
              <a:t>6</a:t>
            </a:fld>
            <a:endParaRPr lang="es-CL"/>
          </a:p>
        </p:txBody>
      </p:sp>
      <p:sp>
        <p:nvSpPr>
          <p:cNvPr id="13" name="Cerrar llave 12">
            <a:extLst>
              <a:ext uri="{FF2B5EF4-FFF2-40B4-BE49-F238E27FC236}">
                <a16:creationId xmlns:a16="http://schemas.microsoft.com/office/drawing/2014/main" id="{B4B99DAD-B7EE-4B8E-8390-693CF89839BE}"/>
              </a:ext>
            </a:extLst>
          </p:cNvPr>
          <p:cNvSpPr/>
          <p:nvPr/>
        </p:nvSpPr>
        <p:spPr>
          <a:xfrm>
            <a:off x="1507928" y="2005490"/>
            <a:ext cx="436587" cy="177155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A8040C26-05A4-4D00-BA3F-2C115824748B}"/>
              </a:ext>
            </a:extLst>
          </p:cNvPr>
          <p:cNvCxnSpPr>
            <a:cxnSpLocks/>
          </p:cNvCxnSpPr>
          <p:nvPr/>
        </p:nvCxnSpPr>
        <p:spPr>
          <a:xfrm>
            <a:off x="2876882" y="2570653"/>
            <a:ext cx="510431" cy="2099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869B053B-8833-4F50-A364-074E4A1A005F}"/>
              </a:ext>
            </a:extLst>
          </p:cNvPr>
          <p:cNvCxnSpPr>
            <a:cxnSpLocks/>
          </p:cNvCxnSpPr>
          <p:nvPr/>
        </p:nvCxnSpPr>
        <p:spPr>
          <a:xfrm flipH="1">
            <a:off x="7962546" y="2335000"/>
            <a:ext cx="497244" cy="26620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uadroTexto 46">
            <a:extLst>
              <a:ext uri="{FF2B5EF4-FFF2-40B4-BE49-F238E27FC236}">
                <a16:creationId xmlns:a16="http://schemas.microsoft.com/office/drawing/2014/main" id="{C67FF40D-28C4-4106-971A-C8DA07BC31E7}"/>
              </a:ext>
            </a:extLst>
          </p:cNvPr>
          <p:cNvSpPr txBox="1"/>
          <p:nvPr/>
        </p:nvSpPr>
        <p:spPr>
          <a:xfrm>
            <a:off x="8582031" y="3925279"/>
            <a:ext cx="1354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i="1" dirty="0" err="1"/>
              <a:t>Other</a:t>
            </a:r>
            <a:endParaRPr lang="es-CL" i="1" dirty="0"/>
          </a:p>
          <a:p>
            <a:pPr algn="ctr"/>
            <a:r>
              <a:rPr lang="es-CL" i="1" dirty="0" err="1"/>
              <a:t>components</a:t>
            </a:r>
            <a:endParaRPr lang="es-CL" i="1" dirty="0"/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7A0DABF6-731B-4F49-A7E8-49F67172921D}"/>
              </a:ext>
            </a:extLst>
          </p:cNvPr>
          <p:cNvCxnSpPr>
            <a:cxnSpLocks/>
            <a:endCxn id="36" idx="0"/>
          </p:cNvCxnSpPr>
          <p:nvPr/>
        </p:nvCxnSpPr>
        <p:spPr>
          <a:xfrm flipH="1" flipV="1">
            <a:off x="7967409" y="3625935"/>
            <a:ext cx="903024" cy="48941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uadroTexto 50">
            <a:extLst>
              <a:ext uri="{FF2B5EF4-FFF2-40B4-BE49-F238E27FC236}">
                <a16:creationId xmlns:a16="http://schemas.microsoft.com/office/drawing/2014/main" id="{B2734AB9-1E40-4957-821E-F582982E97F6}"/>
              </a:ext>
            </a:extLst>
          </p:cNvPr>
          <p:cNvSpPr txBox="1"/>
          <p:nvPr/>
        </p:nvSpPr>
        <p:spPr>
          <a:xfrm>
            <a:off x="8686800" y="4985647"/>
            <a:ext cx="1405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i="1" dirty="0" err="1"/>
              <a:t>Microregions</a:t>
            </a:r>
            <a:endParaRPr lang="es-CL" i="1" dirty="0"/>
          </a:p>
        </p:txBody>
      </p:sp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3A935114-AEBF-42A8-929A-A48434E6830F}"/>
              </a:ext>
            </a:extLst>
          </p:cNvPr>
          <p:cNvCxnSpPr>
            <a:cxnSpLocks/>
            <a:stCxn id="51" idx="1"/>
          </p:cNvCxnSpPr>
          <p:nvPr/>
        </p:nvCxnSpPr>
        <p:spPr>
          <a:xfrm flipH="1" flipV="1">
            <a:off x="7724070" y="4859931"/>
            <a:ext cx="962730" cy="31038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adroTexto 45">
            <a:extLst>
              <a:ext uri="{FF2B5EF4-FFF2-40B4-BE49-F238E27FC236}">
                <a16:creationId xmlns:a16="http://schemas.microsoft.com/office/drawing/2014/main" id="{CF38B0A5-EC7D-4260-8424-C04C9316A0FC}"/>
              </a:ext>
            </a:extLst>
          </p:cNvPr>
          <p:cNvSpPr txBox="1"/>
          <p:nvPr/>
        </p:nvSpPr>
        <p:spPr>
          <a:xfrm>
            <a:off x="251910" y="6084556"/>
            <a:ext cx="11941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Aguilera, J.M. 2018. The food matrix: Implications in processing, nutrition and health. </a:t>
            </a:r>
            <a:r>
              <a:rPr lang="en-US" i="1" dirty="0"/>
              <a:t>Crit. Rev. Food Sci. </a:t>
            </a:r>
            <a:r>
              <a:rPr lang="en-US" i="1" dirty="0" err="1"/>
              <a:t>Nutr</a:t>
            </a:r>
            <a:r>
              <a:rPr lang="en-US" i="1" dirty="0"/>
              <a:t>.</a:t>
            </a:r>
            <a:r>
              <a:rPr lang="en-US" dirty="0"/>
              <a:t> </a:t>
            </a:r>
            <a:r>
              <a:rPr lang="en-US" b="1" dirty="0"/>
              <a:t>59</a:t>
            </a:r>
            <a:r>
              <a:rPr lang="en-US" dirty="0"/>
              <a:t>(3):1-43.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02743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3518" y="836085"/>
            <a:ext cx="4444826" cy="527807"/>
          </a:xfrm>
        </p:spPr>
        <p:txBody>
          <a:bodyPr>
            <a:normAutofit fontScale="90000"/>
          </a:bodyPr>
          <a:lstStyle/>
          <a:p>
            <a:r>
              <a:rPr lang="es-CL" dirty="0" err="1"/>
              <a:t>The</a:t>
            </a:r>
            <a:r>
              <a:rPr lang="es-CL" dirty="0"/>
              <a:t> interface </a:t>
            </a:r>
            <a:r>
              <a:rPr lang="es-CL" dirty="0" err="1"/>
              <a:t>with</a:t>
            </a:r>
            <a:r>
              <a:rPr lang="es-CL" dirty="0"/>
              <a:t> </a:t>
            </a:r>
            <a:r>
              <a:rPr lang="es-CL" dirty="0" err="1"/>
              <a:t>nutrition</a:t>
            </a:r>
            <a:endParaRPr lang="en-US" dirty="0"/>
          </a:p>
        </p:txBody>
      </p:sp>
      <p:sp>
        <p:nvSpPr>
          <p:cNvPr id="19" name="Marcador de texto 18"/>
          <p:cNvSpPr>
            <a:spLocks noGrp="1"/>
          </p:cNvSpPr>
          <p:nvPr>
            <p:ph type="body" sz="half" idx="2"/>
          </p:nvPr>
        </p:nvSpPr>
        <p:spPr>
          <a:xfrm>
            <a:off x="558974" y="1335786"/>
            <a:ext cx="5600036" cy="3811588"/>
          </a:xfrm>
        </p:spPr>
        <p:txBody>
          <a:bodyPr>
            <a:noAutofit/>
          </a:bodyPr>
          <a:lstStyle/>
          <a:p>
            <a:r>
              <a:rPr lang="es-CL" sz="2000" b="1" dirty="0"/>
              <a:t>GREAT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b="1" dirty="0"/>
              <a:t>brain-gut-microbiota </a:t>
            </a:r>
            <a:r>
              <a:rPr lang="es-CL" sz="2000" b="1" dirty="0"/>
              <a:t>axis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Role of the commensal </a:t>
            </a:r>
            <a:r>
              <a:rPr lang="en-US" sz="2000" b="1" dirty="0"/>
              <a:t>gut microbiota </a:t>
            </a:r>
            <a:r>
              <a:rPr lang="en-US" sz="2000" dirty="0"/>
              <a:t>in disease, obesity, brain function, behavior,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Food, not nutrients, is the fundamental unit in nutrition – </a:t>
            </a:r>
            <a:r>
              <a:rPr lang="en-US" sz="2000" b="1" dirty="0"/>
              <a:t>the food matrix &amp; nutrient synergism</a:t>
            </a:r>
            <a:endParaRPr lang="es-CL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s-CL" sz="2000" b="1" dirty="0"/>
              <a:t>NOT SO GREAT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“</a:t>
            </a:r>
            <a:r>
              <a:rPr lang="en-US" sz="2000" b="1" dirty="0" err="1"/>
              <a:t>Nutritionism</a:t>
            </a:r>
            <a:r>
              <a:rPr lang="en-US" sz="2000" dirty="0"/>
              <a:t>”: the exaggerated connection between particular nutrients and bodily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Role of exogenous </a:t>
            </a:r>
            <a:r>
              <a:rPr lang="en-US" sz="2000" b="1" dirty="0"/>
              <a:t>bioactive compounds </a:t>
            </a:r>
            <a:r>
              <a:rPr lang="en-US" sz="2000" dirty="0"/>
              <a:t>(e.g., antioxidants)? – the nutraceutical business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Unclear evidence </a:t>
            </a:r>
            <a:r>
              <a:rPr lang="en-US" sz="2000" dirty="0"/>
              <a:t>from epidemiological/clinical studies and link w/chronic diseases &amp; diet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JMA 2023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9EFB-0CBA-4C01-9A3B-F310197B17E2}" type="slidenum">
              <a:rPr lang="en-US" sz="1600" smtClean="0">
                <a:solidFill>
                  <a:schemeClr val="tx1"/>
                </a:solidFill>
              </a:rPr>
              <a:t>7</a:t>
            </a:fld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564" y="1602359"/>
            <a:ext cx="2698888" cy="418063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6623760" y="1529592"/>
            <a:ext cx="14344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s-CL" dirty="0" err="1"/>
              <a:t>Nutrients</a:t>
            </a:r>
            <a:r>
              <a:rPr lang="es-CL" dirty="0"/>
              <a:t> in</a:t>
            </a:r>
          </a:p>
          <a:p>
            <a:pPr>
              <a:lnSpc>
                <a:spcPts val="1800"/>
              </a:lnSpc>
            </a:pPr>
            <a:r>
              <a:rPr lang="es-CL" dirty="0"/>
              <a:t>a </a:t>
            </a:r>
            <a:r>
              <a:rPr lang="es-CL" dirty="0" err="1"/>
              <a:t>food</a:t>
            </a:r>
            <a:r>
              <a:rPr lang="es-CL" dirty="0"/>
              <a:t> </a:t>
            </a:r>
            <a:r>
              <a:rPr lang="es-CL" dirty="0" err="1"/>
              <a:t>matrix</a:t>
            </a:r>
            <a:endParaRPr lang="en-U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9637724" y="4382869"/>
            <a:ext cx="14774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s-CL" dirty="0" err="1"/>
              <a:t>Nutrient</a:t>
            </a:r>
            <a:r>
              <a:rPr lang="es-CL" dirty="0"/>
              <a:t> </a:t>
            </a:r>
          </a:p>
          <a:p>
            <a:pPr>
              <a:lnSpc>
                <a:spcPts val="1800"/>
              </a:lnSpc>
            </a:pPr>
            <a:r>
              <a:rPr lang="es-CL" dirty="0" err="1"/>
              <a:t>bioavailability</a:t>
            </a:r>
            <a:endParaRPr lang="es-CL" dirty="0"/>
          </a:p>
        </p:txBody>
      </p:sp>
      <p:sp>
        <p:nvSpPr>
          <p:cNvPr id="13" name="CuadroTexto 12"/>
          <p:cNvSpPr txBox="1"/>
          <p:nvPr/>
        </p:nvSpPr>
        <p:spPr>
          <a:xfrm>
            <a:off x="6839129" y="4876495"/>
            <a:ext cx="13142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s-CL" dirty="0" err="1"/>
              <a:t>Microbiota</a:t>
            </a:r>
            <a:r>
              <a:rPr lang="es-CL" dirty="0"/>
              <a:t>/</a:t>
            </a:r>
          </a:p>
          <a:p>
            <a:pPr>
              <a:lnSpc>
                <a:spcPts val="1800"/>
              </a:lnSpc>
            </a:pPr>
            <a:r>
              <a:rPr lang="es-CL" dirty="0" err="1"/>
              <a:t>microbiome</a:t>
            </a:r>
            <a:endParaRPr lang="en-U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6623760" y="3935896"/>
            <a:ext cx="1388778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s-CL" dirty="0" err="1"/>
              <a:t>Interactions</a:t>
            </a:r>
            <a:r>
              <a:rPr lang="es-CL" dirty="0"/>
              <a:t>/</a:t>
            </a:r>
          </a:p>
          <a:p>
            <a:pPr>
              <a:lnSpc>
                <a:spcPts val="1700"/>
              </a:lnSpc>
            </a:pPr>
            <a:r>
              <a:rPr lang="es-CL" dirty="0" err="1"/>
              <a:t>synergisms</a:t>
            </a:r>
            <a:endParaRPr lang="en-U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9746461" y="3757567"/>
            <a:ext cx="20942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s-CL" dirty="0"/>
              <a:t>Food </a:t>
            </a:r>
            <a:r>
              <a:rPr lang="es-CL" dirty="0" err="1"/>
              <a:t>microstructure</a:t>
            </a:r>
            <a:endParaRPr lang="es-CL" dirty="0"/>
          </a:p>
          <a:p>
            <a:pPr>
              <a:lnSpc>
                <a:spcPts val="1800"/>
              </a:lnSpc>
            </a:pPr>
            <a:r>
              <a:rPr lang="es-CL" dirty="0"/>
              <a:t>and </a:t>
            </a:r>
            <a:r>
              <a:rPr lang="es-CL" dirty="0" err="1"/>
              <a:t>digestion</a:t>
            </a:r>
            <a:endParaRPr lang="en-U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6213327" y="2253564"/>
            <a:ext cx="22552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s-CL" dirty="0" err="1"/>
              <a:t>Matrix</a:t>
            </a:r>
            <a:r>
              <a:rPr lang="es-CL" dirty="0"/>
              <a:t> </a:t>
            </a:r>
            <a:r>
              <a:rPr lang="es-CL" dirty="0" err="1"/>
              <a:t>breakdown</a:t>
            </a:r>
            <a:endParaRPr lang="es-CL" dirty="0"/>
          </a:p>
          <a:p>
            <a:pPr>
              <a:lnSpc>
                <a:spcPts val="1800"/>
              </a:lnSpc>
            </a:pPr>
            <a:r>
              <a:rPr lang="es-CL" dirty="0" err="1"/>
              <a:t>during</a:t>
            </a:r>
            <a:r>
              <a:rPr lang="es-CL" dirty="0"/>
              <a:t> oral </a:t>
            </a:r>
            <a:r>
              <a:rPr lang="es-CL" dirty="0" err="1"/>
              <a:t>processing</a:t>
            </a:r>
            <a:endParaRPr lang="en-US" dirty="0"/>
          </a:p>
        </p:txBody>
      </p:sp>
      <p:sp>
        <p:nvSpPr>
          <p:cNvPr id="21" name="CuadroTexto 20"/>
          <p:cNvSpPr txBox="1"/>
          <p:nvPr/>
        </p:nvSpPr>
        <p:spPr>
          <a:xfrm>
            <a:off x="1358900" y="34290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CuadroTexto 21"/>
          <p:cNvSpPr txBox="1"/>
          <p:nvPr/>
        </p:nvSpPr>
        <p:spPr>
          <a:xfrm>
            <a:off x="558974" y="38537"/>
            <a:ext cx="49657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400" dirty="0" err="1">
                <a:latin typeface="+mj-lt"/>
              </a:rPr>
              <a:t>Health</a:t>
            </a:r>
            <a:r>
              <a:rPr lang="es-CL" sz="4400" dirty="0">
                <a:latin typeface="+mj-lt"/>
              </a:rPr>
              <a:t> and </a:t>
            </a:r>
            <a:r>
              <a:rPr lang="es-CL" sz="4400" dirty="0" err="1">
                <a:latin typeface="+mj-lt"/>
              </a:rPr>
              <a:t>wellbeing</a:t>
            </a:r>
            <a:endParaRPr lang="en-US" sz="4400" dirty="0">
              <a:latin typeface="+mj-lt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6213327" y="935433"/>
            <a:ext cx="17838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s-CL" dirty="0" err="1"/>
              <a:t>Nutrient</a:t>
            </a:r>
            <a:endParaRPr lang="es-CL" dirty="0"/>
          </a:p>
          <a:p>
            <a:pPr>
              <a:lnSpc>
                <a:spcPts val="1800"/>
              </a:lnSpc>
            </a:pPr>
            <a:r>
              <a:rPr lang="es-CL" dirty="0" err="1"/>
              <a:t>supplementation</a:t>
            </a:r>
            <a:endParaRPr lang="en-US" dirty="0"/>
          </a:p>
        </p:txBody>
      </p:sp>
      <p:sp>
        <p:nvSpPr>
          <p:cNvPr id="24" name="Flecha izquierda y derecha 23"/>
          <p:cNvSpPr/>
          <p:nvPr/>
        </p:nvSpPr>
        <p:spPr>
          <a:xfrm rot="5400000">
            <a:off x="7321709" y="3411570"/>
            <a:ext cx="3349612" cy="139653"/>
          </a:xfrm>
          <a:prstGeom prst="left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adroTexto 24"/>
          <p:cNvSpPr txBox="1"/>
          <p:nvPr/>
        </p:nvSpPr>
        <p:spPr>
          <a:xfrm>
            <a:off x="7900902" y="981599"/>
            <a:ext cx="3473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err="1"/>
              <a:t>Brain-gut</a:t>
            </a:r>
            <a:r>
              <a:rPr lang="es-CL" sz="2400" b="1" dirty="0"/>
              <a:t>- </a:t>
            </a:r>
            <a:r>
              <a:rPr lang="es-CL" sz="2400" b="1" dirty="0" err="1"/>
              <a:t>microbiota</a:t>
            </a:r>
            <a:r>
              <a:rPr lang="es-CL" sz="2400" b="1" dirty="0"/>
              <a:t> axis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37586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2480" y="0"/>
            <a:ext cx="10515600" cy="1325563"/>
          </a:xfrm>
        </p:spPr>
        <p:txBody>
          <a:bodyPr>
            <a:noAutofit/>
          </a:bodyPr>
          <a:lstStyle/>
          <a:p>
            <a:r>
              <a:rPr lang="en-US" dirty="0"/>
              <a:t>Particular alimentations (personalized foods)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9EFB-0CBA-4C01-9A3B-F310197B17E2}" type="slidenum">
              <a:rPr lang="en-US" smtClean="0"/>
              <a:t>8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>
                <a:solidFill>
                  <a:schemeClr val="tx1"/>
                </a:solidFill>
              </a:rPr>
              <a:t>JMA 2023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51" y="1037590"/>
            <a:ext cx="10134600" cy="531876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0721572" y="1101885"/>
            <a:ext cx="314739" cy="5511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75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80068"/>
            <a:ext cx="12228033" cy="746478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06680" y="6355080"/>
            <a:ext cx="7814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https://www.nestle.in/nhw/healthy-living/seniors/nutrition-challenges-for-elders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JMA 2023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89EFB-0CBA-4C01-9A3B-F310197B17E2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361960"/>
              </p:ext>
            </p:extLst>
          </p:nvPr>
        </p:nvGraphicFramePr>
        <p:xfrm>
          <a:off x="9399703" y="143097"/>
          <a:ext cx="2571636" cy="27971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6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5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527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Age group (years)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Number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596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ITALY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5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70–74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3,301,000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5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75–79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2,753,000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5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80–84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2,258,000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5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85–89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1,435,000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5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90-94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532,000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5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95+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185,000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1" y="143097"/>
            <a:ext cx="3657599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en-US" sz="3600" dirty="0"/>
              <a:t>Food and care for </a:t>
            </a:r>
          </a:p>
          <a:p>
            <a:pPr>
              <a:lnSpc>
                <a:spcPts val="3600"/>
              </a:lnSpc>
            </a:pPr>
            <a:r>
              <a:rPr lang="en-US" sz="3600" dirty="0"/>
              <a:t>the elderly</a:t>
            </a:r>
          </a:p>
        </p:txBody>
      </p:sp>
    </p:spTree>
    <p:extLst>
      <p:ext uri="{BB962C8B-B14F-4D97-AF65-F5344CB8AC3E}">
        <p14:creationId xmlns:p14="http://schemas.microsoft.com/office/powerpoint/2010/main" val="5524733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4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45128</TotalTime>
  <Words>1011</Words>
  <Application>Microsoft Office PowerPoint</Application>
  <PresentationFormat>Panorámica</PresentationFormat>
  <Paragraphs>224</Paragraphs>
  <Slides>25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25</vt:i4>
      </vt:variant>
    </vt:vector>
  </HeadingPairs>
  <TitlesOfParts>
    <vt:vector size="34" baseType="lpstr">
      <vt:lpstr>游ゴシック</vt:lpstr>
      <vt:lpstr>Arial</vt:lpstr>
      <vt:lpstr>Calibri</vt:lpstr>
      <vt:lpstr>Calibri Light</vt:lpstr>
      <vt:lpstr>Times New Roman</vt:lpstr>
      <vt:lpstr>Tema de Office</vt:lpstr>
      <vt:lpstr>1_Tema de Office</vt:lpstr>
      <vt:lpstr>1_Office Theme</vt:lpstr>
      <vt:lpstr>2_Tema de Office</vt:lpstr>
      <vt:lpstr>Personal views of some trends in food science</vt:lpstr>
      <vt:lpstr>TOPICS</vt:lpstr>
      <vt:lpstr>Presentación de PowerPoint</vt:lpstr>
      <vt:lpstr>Presentación de PowerPoint</vt:lpstr>
      <vt:lpstr>What is health?</vt:lpstr>
      <vt:lpstr>The Food-Matrix effect (FME)</vt:lpstr>
      <vt:lpstr>The interface with nutrition</vt:lpstr>
      <vt:lpstr>Particular alimentations (personalized foods)</vt:lpstr>
      <vt:lpstr>Presentación de PowerPoint</vt:lpstr>
      <vt:lpstr>Presentación de PowerPoint</vt:lpstr>
      <vt:lpstr>Presentación de PowerPoint</vt:lpstr>
      <vt:lpstr>Presentación de PowerPoint</vt:lpstr>
      <vt:lpstr>Seaweeds (macroalgae) as food</vt:lpstr>
      <vt:lpstr>Output and dissemination</vt:lpstr>
      <vt:lpstr>The subantarctic region (Patagonia, Cape Horn)</vt:lpstr>
      <vt:lpstr>Cape Horn International Center (CHIC)  Puerto Williams Chile</vt:lpstr>
      <vt:lpstr>Wild berries</vt:lpstr>
      <vt:lpstr>Ribes magellanicum - Zarzaparrilla</vt:lpstr>
      <vt:lpstr>X-ray CT of Ribes magellanicum</vt:lpstr>
      <vt:lpstr>Thank you </vt:lpstr>
      <vt:lpstr>Gastronomic engineering (GE)</vt:lpstr>
      <vt:lpstr>Presentación de PowerPoint</vt:lpstr>
      <vt:lpstr>Our course on Gastronomic Engineering</vt:lpstr>
      <vt:lpstr>Presentación de PowerPoint</vt:lpstr>
      <vt:lpstr>Experimental kitchen(2014) and lecture room (2020)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Windows User</dc:creator>
  <cp:lastModifiedBy>Jose Miguel Aguilera</cp:lastModifiedBy>
  <cp:revision>255</cp:revision>
  <cp:lastPrinted>2022-09-24T23:23:40Z</cp:lastPrinted>
  <dcterms:created xsi:type="dcterms:W3CDTF">2022-07-11T00:34:05Z</dcterms:created>
  <dcterms:modified xsi:type="dcterms:W3CDTF">2023-06-11T21:47:59Z</dcterms:modified>
</cp:coreProperties>
</file>