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6.xml.rels" ContentType="application/vnd.openxmlformats-package.relationships+xml"/>
  <Override PartName="/ppt/notesSlides/notesSlide6.xml" ContentType="application/vnd.openxmlformats-officedocument.presentationml.notesSlide+xml"/>
  <Override PartName="/ppt/_rels/presentation.xml.rels" ContentType="application/vnd.openxmlformats-package.relationships+xml"/>
  <Override PartName="/ppt/media/image6.gif" ContentType="image/gif"/>
  <Override PartName="/ppt/media/image1.jpeg" ContentType="image/jpeg"/>
  <Override PartName="/ppt/media/image2.jpeg" ContentType="image/jpeg"/>
  <Override PartName="/ppt/media/image3.png" ContentType="image/png"/>
  <Override PartName="/ppt/media/image5.jpeg" ContentType="image/jpeg"/>
  <Override PartName="/ppt/media/image7.jpeg" ContentType="image/jpeg"/>
  <Override PartName="/ppt/media/image4.tiff" ContentType="image/tiff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0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&lt;header&gt;</a:t>
            </a:r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en-US"/>
              <a:t>&lt;date/time&gt;</a:t>
            </a:r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en-US"/>
              <a:t>&lt;footer&gt;</a:t>
            </a:r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617131A1-81A1-4131-B1C1-F101810141B1}" type="slidenum">
              <a:rPr lang="en-US"/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12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41B15111-E1F1-41B1-9181-F1F1C18131E1}" type="slidenum">
              <a:rPr lang="en-US">
                <a:solidFill>
                  <a:srgbClr val="ffffff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ffffff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latin typeface="Calibri"/>
              </a:rPr>
              <a:t>4/15/14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11E14151-C1F1-4171-8191-B1C191014131}" type="slidenum">
              <a:rPr lang="en-US">
                <a:solidFill>
                  <a:srgbClr val="ffffff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ffffff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Second level</a:t>
            </a:r>
            <a:endParaRPr/>
          </a:p>
          <a:p>
            <a:pPr lvl="1">
              <a:buFont typeface="Arial"/>
              <a:buChar char="–"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Third level</a:t>
            </a:r>
            <a:endParaRPr/>
          </a:p>
          <a:p>
            <a:pPr lvl="2"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Calibri"/>
              </a:rPr>
              <a:t>Fourth level</a:t>
            </a:r>
            <a:endParaRPr/>
          </a:p>
          <a:p>
            <a:pPr lvl="3">
              <a:buFont typeface="Arial"/>
              <a:buChar char="–"/>
            </a:pPr>
            <a:r>
              <a:rPr lang="en-US" sz="2000">
                <a:solidFill>
                  <a:srgbClr val="ffffff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latin typeface="Calibri"/>
              </a:rPr>
              <a:t>4/15/14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21917121-9101-41D1-B111-41F1F1A101F1}" type="slidenum">
              <a:rPr lang="en-US">
                <a:solidFill>
                  <a:srgbClr val="ffffff"/>
                </a:solidFill>
                <a:latin typeface="Calibri"/>
              </a:rPr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tiff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gif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ffffff"/>
                </a:solidFill>
                <a:latin typeface="Calibri"/>
              </a:rPr>
              <a:t>Concours de cuisine Note à Note</a:t>
            </a:r>
            <a:endParaRPr/>
          </a:p>
        </p:txBody>
      </p:sp>
      <p:sp>
        <p:nvSpPr>
          <p:cNvPr id="80" name="TextShape 2"/>
          <p:cNvSpPr txBox="1"/>
          <p:nvPr/>
        </p:nvSpPr>
        <p:spPr>
          <a:xfrm>
            <a:off x="309960" y="3219480"/>
            <a:ext cx="8147880" cy="323388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3200">
                <a:solidFill>
                  <a:srgbClr val="ffffff"/>
                </a:solidFill>
                <a:latin typeface="Calibri"/>
              </a:rPr>
              <a:t>PANCAKES ‘N’BACON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lang="en-US" sz="3200">
                <a:solidFill>
                  <a:srgbClr val="ffffff"/>
                </a:solidFill>
                <a:latin typeface="Calibri"/>
              </a:rPr>
              <a:t>Juliana WELTMAN GLEZER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ffffff"/>
                </a:solidFill>
                <a:latin typeface="Calibri"/>
              </a:rPr>
              <a:t>Introduction</a:t>
            </a:r>
            <a:endParaRPr/>
          </a:p>
        </p:txBody>
      </p:sp>
      <p:sp>
        <p:nvSpPr>
          <p:cNvPr id="82" name="TextShape 2"/>
          <p:cNvSpPr txBox="1"/>
          <p:nvPr/>
        </p:nvSpPr>
        <p:spPr>
          <a:xfrm>
            <a:off x="457200" y="1188000"/>
            <a:ext cx="8229240" cy="53658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Le défis: Faire une recette Note à Note en utilisant Méthional Naturel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La solution: Adapter une recette américaine très traditionnelle avec les ingrédients et techniques de la cuisine Note à Note</a:t>
            </a:r>
            <a:endParaRPr/>
          </a:p>
        </p:txBody>
      </p:sp>
      <p:pic>
        <p:nvPicPr>
          <p:cNvPr descr="" id="83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3156840" y="2630520"/>
            <a:ext cx="2687760" cy="201564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ffffff"/>
                </a:solidFill>
                <a:latin typeface="Calibri"/>
              </a:rPr>
              <a:t>Ingrédients - Pancake</a:t>
            </a:r>
            <a:endParaRPr/>
          </a:p>
        </p:txBody>
      </p:sp>
      <p:pic>
        <p:nvPicPr>
          <p:cNvPr descr="" id="85" name="Content Placeholder 3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1717560"/>
            <a:ext cx="8229240" cy="4525560"/>
          </a:xfrm>
          <a:prstGeom prst="rect">
            <a:avLst/>
          </a:prstGeom>
        </p:spPr>
      </p:pic>
      <p:sp>
        <p:nvSpPr>
          <p:cNvPr id="86" name="CustomShape 2"/>
          <p:cNvSpPr/>
          <p:nvPr/>
        </p:nvSpPr>
        <p:spPr>
          <a:xfrm>
            <a:off x="1224720" y="1348200"/>
            <a:ext cx="1801080" cy="36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latin typeface="Calibri"/>
              </a:rPr>
              <a:t>20 g de sucre </a:t>
            </a:r>
            <a:endParaRPr/>
          </a:p>
        </p:txBody>
      </p:sp>
      <p:sp>
        <p:nvSpPr>
          <p:cNvPr id="87" name="CustomShape 3"/>
          <p:cNvSpPr/>
          <p:nvPr/>
        </p:nvSpPr>
        <p:spPr>
          <a:xfrm>
            <a:off x="2883600" y="3683880"/>
            <a:ext cx="3890520" cy="3646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latin typeface="Calibri"/>
              </a:rPr>
              <a:t>121g de blanc d'œuf pasteurisé </a:t>
            </a:r>
            <a:endParaRPr/>
          </a:p>
        </p:txBody>
      </p:sp>
      <p:sp>
        <p:nvSpPr>
          <p:cNvPr id="88" name="CustomShape 4"/>
          <p:cNvSpPr/>
          <p:nvPr/>
        </p:nvSpPr>
        <p:spPr>
          <a:xfrm>
            <a:off x="5961600" y="1348200"/>
            <a:ext cx="2928240" cy="6382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latin typeface="Calibri"/>
              </a:rPr>
              <a:t>1,5g de sel + 1g de colorant</a:t>
            </a:r>
            <a:endParaRPr/>
          </a:p>
        </p:txBody>
      </p:sp>
      <p:sp>
        <p:nvSpPr>
          <p:cNvPr id="89" name="CustomShape 5"/>
          <p:cNvSpPr/>
          <p:nvPr/>
        </p:nvSpPr>
        <p:spPr>
          <a:xfrm>
            <a:off x="720000" y="6243480"/>
            <a:ext cx="2895480" cy="6382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latin typeface="Calibri"/>
              </a:rPr>
              <a:t>7g de jeune d'œuf en poudre  </a:t>
            </a:r>
            <a:endParaRPr/>
          </a:p>
        </p:txBody>
      </p:sp>
      <p:sp>
        <p:nvSpPr>
          <p:cNvPr id="90" name="CustomShape 6"/>
          <p:cNvSpPr/>
          <p:nvPr/>
        </p:nvSpPr>
        <p:spPr>
          <a:xfrm>
            <a:off x="6633720" y="6243480"/>
            <a:ext cx="2256120" cy="6382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latin typeface="Calibri"/>
              </a:rPr>
              <a:t>20g de farine de blé 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ffffff"/>
                </a:solidFill>
                <a:latin typeface="Calibri"/>
              </a:rPr>
              <a:t>Préparation - Pancake</a:t>
            </a:r>
            <a:endParaRPr/>
          </a:p>
        </p:txBody>
      </p:sp>
      <p:pic>
        <p:nvPicPr>
          <p:cNvPr descr="" id="92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1600200"/>
            <a:ext cx="4250520" cy="4715640"/>
          </a:xfrm>
          <a:prstGeom prst="rect">
            <a:avLst/>
          </a:prstGeom>
        </p:spPr>
      </p:pic>
      <p:sp>
        <p:nvSpPr>
          <p:cNvPr id="93" name="CustomShape 2"/>
          <p:cNvSpPr/>
          <p:nvPr/>
        </p:nvSpPr>
        <p:spPr>
          <a:xfrm>
            <a:off x="5025240" y="1734120"/>
            <a:ext cx="3959640" cy="4904280"/>
          </a:xfrm>
          <a:prstGeom prst="rect">
            <a:avLst/>
          </a:prstGeom>
        </p:spPr>
        <p:txBody>
          <a:bodyPr bIns="45000" lIns="90000" rIns="90000" tIns="45000"/>
          <a:p>
            <a:pPr algn="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Mélanger le sel et le sucre.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Ajouter les autres ingrédients en poudre.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Mixer en vitesse moyenne.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Ajouter le blanc d'œuf.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Mixer.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ffffff"/>
                </a:solidFill>
                <a:latin typeface="Calibri"/>
              </a:rPr>
              <a:t>Préparation - Pancake</a:t>
            </a:r>
            <a:endParaRPr/>
          </a:p>
        </p:txBody>
      </p:sp>
      <p:sp>
        <p:nvSpPr>
          <p:cNvPr id="95" name="TextShape 2"/>
          <p:cNvSpPr txBox="1"/>
          <p:nvPr/>
        </p:nvSpPr>
        <p:spPr>
          <a:xfrm>
            <a:off x="457200" y="1327320"/>
            <a:ext cx="8229240" cy="5063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Passer au chinois et mettre au siphon.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Gazer le siphon avec deux cartouches.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Mettre au réfrigérateur pendant deux heures.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ff"/>
                </a:solidFill>
                <a:latin typeface="Calibri"/>
              </a:rPr>
              <a:t>Remplir un ramequin à moitié et cuire à la micro-onde 40 s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Démouler et 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ff"/>
                </a:solidFill>
                <a:latin typeface="Calibri"/>
              </a:rPr>
              <a:t>couper en disques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96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3606840" y="3858840"/>
            <a:ext cx="5079600" cy="2704680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ffffff"/>
                </a:solidFill>
                <a:latin typeface="Calibri"/>
              </a:rPr>
              <a:t>Ingrédients - Bacon</a:t>
            </a:r>
            <a:endParaRPr/>
          </a:p>
        </p:txBody>
      </p:sp>
      <p:pic>
        <p:nvPicPr>
          <p:cNvPr descr="" id="98" name="Content Placeholder 3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2050920"/>
            <a:ext cx="8229240" cy="4525560"/>
          </a:xfrm>
          <a:prstGeom prst="rect">
            <a:avLst/>
          </a:prstGeom>
        </p:spPr>
      </p:pic>
      <p:sp>
        <p:nvSpPr>
          <p:cNvPr id="99" name="CustomShape 2"/>
          <p:cNvSpPr/>
          <p:nvPr/>
        </p:nvSpPr>
        <p:spPr>
          <a:xfrm>
            <a:off x="955800" y="5223240"/>
            <a:ext cx="2662560" cy="36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latin typeface="Calibri"/>
              </a:rPr>
              <a:t>3 films comestibles</a:t>
            </a:r>
            <a:endParaRPr/>
          </a:p>
        </p:txBody>
      </p:sp>
      <p:sp>
        <p:nvSpPr>
          <p:cNvPr id="100" name="CustomShape 3"/>
          <p:cNvSpPr/>
          <p:nvPr/>
        </p:nvSpPr>
        <p:spPr>
          <a:xfrm>
            <a:off x="3796200" y="1681560"/>
            <a:ext cx="2799000" cy="6382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latin typeface="Calibri"/>
              </a:rPr>
              <a:t>1,5 de Méthional Naturel</a:t>
            </a:r>
            <a:endParaRPr/>
          </a:p>
        </p:txBody>
      </p:sp>
      <p:sp>
        <p:nvSpPr>
          <p:cNvPr id="101" name="CustomShape 4"/>
          <p:cNvSpPr/>
          <p:nvPr/>
        </p:nvSpPr>
        <p:spPr>
          <a:xfrm>
            <a:off x="6595560" y="1681560"/>
            <a:ext cx="2548080" cy="6382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latin typeface="Calibri"/>
              </a:rPr>
              <a:t>2g de poudre de fumée</a:t>
            </a:r>
            <a:endParaRPr/>
          </a:p>
        </p:txBody>
      </p:sp>
      <p:sp>
        <p:nvSpPr>
          <p:cNvPr id="102" name="CustomShape 5"/>
          <p:cNvSpPr/>
          <p:nvPr/>
        </p:nvSpPr>
        <p:spPr>
          <a:xfrm>
            <a:off x="6594840" y="4119120"/>
            <a:ext cx="2045160" cy="36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latin typeface="Calibri"/>
              </a:rPr>
              <a:t>1 blanc d’ œuf</a:t>
            </a:r>
            <a:endParaRPr/>
          </a:p>
        </p:txBody>
      </p:sp>
      <p:sp>
        <p:nvSpPr>
          <p:cNvPr id="103" name="CustomShape 6"/>
          <p:cNvSpPr/>
          <p:nvPr/>
        </p:nvSpPr>
        <p:spPr>
          <a:xfrm>
            <a:off x="3618720" y="3996000"/>
            <a:ext cx="2976480" cy="639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latin typeface="Calibri"/>
              </a:rPr>
              <a:t>2ml de Diacétyle Naturel (0,01%) 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ffffff"/>
                </a:solidFill>
                <a:latin typeface="Calibri"/>
              </a:rPr>
              <a:t>Préparation - Bacon</a:t>
            </a:r>
            <a:endParaRPr/>
          </a:p>
        </p:txBody>
      </p:sp>
      <p:pic>
        <p:nvPicPr>
          <p:cNvPr descr="" id="105" name="Content Placeholder 5"/>
          <p:cNvPicPr/>
          <p:nvPr/>
        </p:nvPicPr>
        <p:blipFill>
          <a:blip r:embed="rId1"/>
          <a:stretch>
            <a:fillRect/>
          </a:stretch>
        </p:blipFill>
        <p:spPr>
          <a:xfrm>
            <a:off x="641880" y="3741480"/>
            <a:ext cx="2301120" cy="2555640"/>
          </a:xfrm>
          <a:prstGeom prst="rect">
            <a:avLst/>
          </a:prstGeom>
        </p:spPr>
      </p:pic>
      <p:sp>
        <p:nvSpPr>
          <p:cNvPr id="106" name="CustomShape 2"/>
          <p:cNvSpPr/>
          <p:nvPr/>
        </p:nvSpPr>
        <p:spPr>
          <a:xfrm>
            <a:off x="737280" y="1256400"/>
            <a:ext cx="8233920" cy="32900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Placer un film comestible sur un papier sulfurisé.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Faire une couverture de  blanc d'œuf dans le film comestible.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Poser un autre film comestible sur le dessus.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Répéter l'action une fois de plus afin d'avoir trois couches de film comestible « collés » avec le blanc d'œuf.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07" name="CustomShape 3"/>
          <p:cNvSpPr/>
          <p:nvPr/>
        </p:nvSpPr>
        <p:spPr>
          <a:xfrm>
            <a:off x="3331800" y="3307680"/>
            <a:ext cx="5639400" cy="37472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Saupoudrer le dessus avec la poudre de fumée et avec du Diacétyle.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Mettre le papier sulfurisé avec les trois couches dans dessicatteur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Fermer bien et faire sécher pendant 12 heures.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Couper le film en bandes, comme une bacon.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ffffff"/>
                </a:solidFill>
                <a:latin typeface="Calibri"/>
              </a:rPr>
              <a:t>Pancakes ‘n’ Bacon</a:t>
            </a:r>
            <a:endParaRPr/>
          </a:p>
        </p:txBody>
      </p:sp>
      <p:pic>
        <p:nvPicPr>
          <p:cNvPr descr="" id="109" name="Content Placeholder 3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1600200"/>
            <a:ext cx="8229240" cy="452556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57200" y="1122120"/>
            <a:ext cx="8229240" cy="452556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ffffff"/>
                </a:solidFill>
                <a:latin typeface="Calibri"/>
              </a:rPr>
              <a:t>Merci de votre attention!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