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A07A-C482-444F-926E-904EADC15C56}" type="datetimeFigureOut">
              <a:rPr lang="en-IN" smtClean="0"/>
              <a:t>01-12-2020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B889-1856-4CB7-B594-0E9B089433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90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33E8-4982-40FE-825C-D1BCB415F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6F759-54B9-4D85-ADB2-12E0BB36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D7C5-995A-4838-8589-41E40E5A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5F00-6AD1-4364-81E8-FFD97748BD63}" type="datetime1">
              <a:rPr lang="en-IN" smtClean="0"/>
              <a:t>01-12-2020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CEDF9-59F0-43C4-8E29-37936C15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DFF4-0E11-42CE-8C36-B6773D43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3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44D1-94A0-4C11-8675-E58FC3DA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ED470-F598-43C2-B8E2-AA70CD760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241A-54A9-4D69-A49C-44FFBE4E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4C8C-DE15-4B4C-B7E2-18FF269186D1}" type="datetime1">
              <a:rPr lang="en-IN" smtClean="0"/>
              <a:t>01-12-2020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3DC3E-42BA-4F05-8A17-E40B5102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85FD-7363-4F1A-BA3D-C13AEF6B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31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573F7-86E3-415A-B549-156D8C963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334C2-1DD4-46C2-ADD6-3CE8D7A9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5E83-DE2E-4C68-BA91-9695A69B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5A63-B80B-42D6-A86E-E04BD162BE32}" type="datetime1">
              <a:rPr lang="en-IN" smtClean="0"/>
              <a:t>01-12-2020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B6618-7830-435D-8A46-37B10C63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8219-E75F-45B2-8075-00841E90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2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13D2-87DA-443C-84BA-D765EBD6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1B786-D6FD-4253-88F4-2D13B6B7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2BD21-BB78-4DAC-AF38-201B8FB1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FF92-DFAC-43DF-8613-82E7915921CC}" type="datetime1">
              <a:rPr lang="en-IN" smtClean="0"/>
              <a:t>01-12-2020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91334-AEC4-40AA-8E0E-F942A0F4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C6593-08BB-4F44-ADB2-2B253F21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6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E743-5FF0-4C79-B197-2361E03D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AA82E-7315-4425-AADB-188823A37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A89A-AA0D-46D2-8863-C55ADD4B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6C5B-DF31-4E94-A5C1-3E15A152D75E}" type="datetime1">
              <a:rPr lang="en-IN" smtClean="0"/>
              <a:t>01-12-2020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27AF-2173-479D-A7B6-A30B8A4C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0A09F-DAC3-4C3E-A46D-1023E4BC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98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6F1C-0336-437D-9DBC-3BAA0781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755A-2D42-45D1-A8BC-6FC6CC74A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B666A-F36E-475A-834D-E838A5823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999DF-C931-4267-ADE7-549A4897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9817-046F-4BE9-8351-1FFA240423B9}" type="datetime1">
              <a:rPr lang="en-IN" smtClean="0"/>
              <a:t>01-12-2020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F864-4B5C-41C9-B2DF-B94A3AF4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12DED-82A9-4D50-872C-841A6E3B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A8E0-3399-4154-AD61-E6FAD7E9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6B8BC-CBEA-4A22-8CBD-46744804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3374D-D6AB-4CA5-A063-E4BCB45B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D5CD4-8780-4782-9BD5-6BE8294C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4A7F6-05C8-41F4-88BD-65203BE79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4764A-DF4B-4791-AB89-355FD6DA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E0E7-8947-4B49-8037-3FC4AC32664D}" type="datetime1">
              <a:rPr lang="en-IN" smtClean="0"/>
              <a:t>01-12-2020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68FAC-95B5-457C-B6DF-FDE4A67C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7DCBD-5F6F-4E07-9214-AAA821C9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91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1EE5-C5EE-47C2-8EFC-54CFD39D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DF7E2-7D63-419A-92FF-2EDFC3A6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A444-7643-4D66-B18E-E110DD0A4192}" type="datetime1">
              <a:rPr lang="en-IN" smtClean="0"/>
              <a:t>01-12-2020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2116D-EC8C-4851-8C7F-22276E98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15EEE-0A9F-45F7-BBD5-A063B81F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8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0DD71-1E99-4458-82D4-B334ABF1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84B5-FAA9-49BE-8F2D-C1092F46357E}" type="datetime1">
              <a:rPr lang="en-IN" smtClean="0"/>
              <a:t>01-12-2020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746E7-41F9-4349-9A05-DC989AB9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50288-1681-4DF0-AA85-1350A2FD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61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17C4-0C6C-446B-A252-D75C170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F179-2A5F-4565-9E49-D0D1EE72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7383B-1011-46DC-8772-8CB8E9D6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3BEDD-1CD5-4FB0-8E54-9F190779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BF38-5A6E-4AA0-BC3E-B372A7EF2B9E}" type="datetime1">
              <a:rPr lang="en-IN" smtClean="0"/>
              <a:t>01-12-2020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F14A1-4F3D-47D3-8679-7CFB7FCD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5D067-2EC9-471D-A059-465BF917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7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F675-D46A-43E6-AE4A-C753743B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CB92F-4688-4C6A-947A-38EB57CD3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C9959-ABB0-4AAA-88B3-9DA0407C1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C733B-911E-4ED3-9CEB-9E36BC2F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D3B2-9A74-48A6-8F8A-F52446969E24}" type="datetime1">
              <a:rPr lang="en-IN" smtClean="0"/>
              <a:t>01-12-2020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45200-3D73-46CD-AD50-102D6609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646F-810E-4DC4-A4FE-89283C3A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4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E00BD-80C6-4CC3-985F-33C06710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2E3D8-1B4A-41CF-A3C8-8541D81C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229D0-26F2-403E-BE33-63F23B0A3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4513D-9992-4380-984B-F2ECA5BAB7E4}" type="datetime1">
              <a:rPr lang="en-IN" smtClean="0"/>
              <a:t>01-12-2020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600A3-3877-4B04-BF30-9C040594C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18AC-230D-482B-BB8E-679832AF0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396D-AEAE-48BB-8A95-351AAEF58B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0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odernistpantry.com/advice/agar-or-alginate-spherification-whats-the-differenc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ks.ae/product/tandoori-naan-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ks.ae/product/tandoori-naan-2/" TargetMode="External"/><Relationship Id="rId4" Type="http://schemas.openxmlformats.org/officeDocument/2006/relationships/hyperlink" Target="https://www.indianhealthyrecipes.com/soya-chunks-curry-meal-maker-curr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eamstime.com/illustration/naan-bread.html" TargetMode="External"/><Relationship Id="rId4" Type="http://schemas.openxmlformats.org/officeDocument/2006/relationships/hyperlink" Target="https://depositphotos.com/vector-images/curry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y-recipes.co.uk/curry/index.php?topic=11354.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in/TejasCare-Soya-Chunks-Meal-Maker/dp/B07DB7GB9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2C20-5D56-4E5E-A6AF-065DFCD3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237"/>
            <a:ext cx="9144000" cy="2387600"/>
          </a:xfrm>
        </p:spPr>
        <p:txBody>
          <a:bodyPr/>
          <a:lstStyle/>
          <a:p>
            <a:r>
              <a:rPr lang="en-IN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BY NOTE COOKING</a:t>
            </a:r>
            <a:endParaRPr lang="en-I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DCE47-C983-4D49-9459-F0842D8D5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I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BHUMIKA PATEL</a:t>
            </a:r>
          </a:p>
          <a:p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 Mundus FIPDes Cohort 9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November, 2020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CBF69-F476-4A3F-9AC8-3EE298A7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0" y="95250"/>
            <a:ext cx="5410200" cy="150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28DE5-C50E-4FE7-A5AE-0F8ACCA3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-82662"/>
            <a:ext cx="4086225" cy="19431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B45DD-AC08-40C3-91D4-07E3C9A5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13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2174-2BAB-4F5B-A184-ABD36BE4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B1BB-3894-4B3A-80E9-CCBC67D0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0675"/>
            <a:ext cx="5513614" cy="468630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1 gram of sodium alginate to 100 grams of water, mix thoroughly. 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this mixture and bring it to a boil, till the alginate is completely dissolved. 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1 drop of (−)-Bornyl acetate, 1 drop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isobutyraldehyde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drop of limonene and half a teaspoon of salt, then add 1 drop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Leucomalachite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 for colour and mix well. 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cold vegetable oil in a glass and using a syringe put drop by drop the mixture prepared into the cold oil. 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circular beads will form in the oil, take them out of the oil and place it on an absorbent paper to remove oil from its surface.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flavorful alginate beads are added to the curry to give it a heterogenous texture. Thus, it will more closely resemble the mouth feel of the curry. Even these alginate beads will be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curry.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gar or Alginate Spherification – what's the difference?">
            <a:extLst>
              <a:ext uri="{FF2B5EF4-FFF2-40B4-BE49-F238E27FC236}">
                <a16:creationId xmlns:a16="http://schemas.microsoft.com/office/drawing/2014/main" id="{B2F6DC81-9EC0-4909-A4E9-5F1B7767B3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05" y="1690688"/>
            <a:ext cx="4612537" cy="2748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60B14-5545-48A8-8C09-DEA9427B4496}"/>
              </a:ext>
            </a:extLst>
          </p:cNvPr>
          <p:cNvSpPr txBox="1"/>
          <p:nvPr/>
        </p:nvSpPr>
        <p:spPr>
          <a:xfrm>
            <a:off x="6351815" y="5017647"/>
            <a:ext cx="6098720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5: Representative images of alginate spheres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CEBC3-C32B-47C0-A5D3-5D55F3A88C48}"/>
              </a:ext>
            </a:extLst>
          </p:cNvPr>
          <p:cNvSpPr txBox="1"/>
          <p:nvPr/>
        </p:nvSpPr>
        <p:spPr>
          <a:xfrm>
            <a:off x="7157705" y="4630418"/>
            <a:ext cx="63635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https://blog.modernistpantry.com/advice/agar-or-alginate-spherification-whats-the-difference/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535D6-3166-4DB7-846D-F62F1DDF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79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2380-7F89-4E54-9F3A-B05A44E7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TANDOORI GARLIC NAAN BREAD:</a:t>
            </a:r>
            <a:endParaRPr lang="en-I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8C0C13-B874-41F6-B6C3-BEE6112E6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35322"/>
              </p:ext>
            </p:extLst>
          </p:nvPr>
        </p:nvGraphicFramePr>
        <p:xfrm>
          <a:off x="1754372" y="1924493"/>
          <a:ext cx="9197164" cy="4524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381">
                  <a:extLst>
                    <a:ext uri="{9D8B030D-6E8A-4147-A177-3AD203B41FA5}">
                      <a16:colId xmlns:a16="http://schemas.microsoft.com/office/drawing/2014/main" val="3872506962"/>
                    </a:ext>
                  </a:extLst>
                </a:gridCol>
                <a:gridCol w="3065381">
                  <a:extLst>
                    <a:ext uri="{9D8B030D-6E8A-4147-A177-3AD203B41FA5}">
                      <a16:colId xmlns:a16="http://schemas.microsoft.com/office/drawing/2014/main" val="4273203321"/>
                    </a:ext>
                  </a:extLst>
                </a:gridCol>
                <a:gridCol w="3066402">
                  <a:extLst>
                    <a:ext uri="{9D8B030D-6E8A-4147-A177-3AD203B41FA5}">
                      <a16:colId xmlns:a16="http://schemas.microsoft.com/office/drawing/2014/main" val="2866490360"/>
                    </a:ext>
                  </a:extLst>
                </a:gridCol>
              </a:tblGrid>
              <a:tr h="26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71015" algn="r"/>
                        </a:tabLs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Ingredient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21607"/>
                  </a:ext>
                </a:extLst>
              </a:tr>
              <a:tr h="543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 protein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grams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texture and mass of the final product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111146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Gluten flour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grams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chewy texture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165862"/>
                  </a:ext>
                </a:extLst>
              </a:tr>
              <a:tr h="5438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grams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provide mass to the final product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672817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100-150 grams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 in mixing all the ingredients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79525"/>
                  </a:ext>
                </a:extLst>
              </a:tr>
              <a:tr h="2624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oil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ml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mouth feel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189843"/>
                  </a:ext>
                </a:extLst>
              </a:tr>
              <a:tr h="2624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grams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taste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012224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Allyl isothiocyanate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drops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garlicy flavour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88475"/>
                  </a:ext>
                </a:extLst>
              </a:tr>
              <a:tr h="4802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 Yellow-(phenyl-d5)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 pale yellow colour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189129"/>
                  </a:ext>
                </a:extLst>
              </a:tr>
              <a:tr h="7286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Charcoal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small pieces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smoky/tandoori flavour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25963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4AB11-41AC-4978-A19A-D7485B4B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96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DEB2-0010-4502-9DC0-851BE9BF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98C80-900D-495D-9F16-0E81333C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4871" cy="435133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 50 grams of pea protein powder, 50 grams of gluten flour, 50 grams of starch, add 2 grams of salt, 2 drops of allyl isothiocyanate and 1 drop of Butter Yellow-(phenyl-d5) along with 100-150 grams of water to get a dough.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5 ml of vegetable oil to make it non-sticky. Make small balls from this dough and spread them in the shape of an oval with your fingers to get a sheet.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heated non-stick pan, place this oval-shaped sheet, cook from both sides to get a firm and chewy bread like mass.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Once, these naan bread are ready, take a metal bowl with a piece of hot charcoal and add few drops of oil of it to produce smoke, place this bowl on the naan bread and cover the plate with a big lid to all the bread to absorb the smoky, tandoori flavour.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a culinary blow torch and create blackened patches to create visual effect.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 descr="Tandoori Naan — The Kebab Shop">
            <a:extLst>
              <a:ext uri="{FF2B5EF4-FFF2-40B4-BE49-F238E27FC236}">
                <a16:creationId xmlns:a16="http://schemas.microsoft.com/office/drawing/2014/main" id="{8A8E6BB1-4B5B-4C73-BCBC-404C9D5090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83" y="2124489"/>
            <a:ext cx="4614531" cy="30302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F3F8ED-252F-4FBB-B3B5-B499A9D31F65}"/>
              </a:ext>
            </a:extLst>
          </p:cNvPr>
          <p:cNvSpPr txBox="1"/>
          <p:nvPr/>
        </p:nvSpPr>
        <p:spPr>
          <a:xfrm>
            <a:off x="6494688" y="5716080"/>
            <a:ext cx="6098720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6: Representative images of naan bread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98394-35ED-49EC-B0FF-41D8CB348D5A}"/>
              </a:ext>
            </a:extLst>
          </p:cNvPr>
          <p:cNvSpPr txBox="1"/>
          <p:nvPr/>
        </p:nvSpPr>
        <p:spPr>
          <a:xfrm>
            <a:off x="9044763" y="5357737"/>
            <a:ext cx="62944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http://tks.ae/product/tandoori-naan-2/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21D81-D19B-40EE-8FF5-49E7D3EB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70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1F4D-C1B1-4CDB-8475-EB80EE08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ASSEMBLING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39453-EC9C-4A9D-B200-D4B88AA3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201"/>
            <a:ext cx="10918371" cy="884918"/>
          </a:xfrm>
        </p:spPr>
        <p:txBody>
          <a:bodyPr/>
          <a:lstStyle/>
          <a:p>
            <a:pPr marL="0" indent="0"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the soya chunks and alginate beads to the warm curry and give it a mix for these ingredients to suspend in the curry, it is served hot along with warm tandoori garlic naan.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A8FF-1B46-408A-98DB-2D152EA29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4441" y="2434857"/>
            <a:ext cx="4222954" cy="3130546"/>
          </a:xfrm>
          <a:prstGeom prst="rect">
            <a:avLst/>
          </a:prstGeom>
        </p:spPr>
      </p:pic>
      <p:pic>
        <p:nvPicPr>
          <p:cNvPr id="5" name="Picture 4" descr="Tandoori Naan — The Kebab Shop">
            <a:extLst>
              <a:ext uri="{FF2B5EF4-FFF2-40B4-BE49-F238E27FC236}">
                <a16:creationId xmlns:a16="http://schemas.microsoft.com/office/drawing/2014/main" id="{D41AA6FD-B6C5-42BC-A5D3-C4D9880A29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8" y="2434857"/>
            <a:ext cx="4378843" cy="30279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E90BE-6478-4E79-A104-3AC6311C026D}"/>
              </a:ext>
            </a:extLst>
          </p:cNvPr>
          <p:cNvSpPr txBox="1"/>
          <p:nvPr/>
        </p:nvSpPr>
        <p:spPr>
          <a:xfrm>
            <a:off x="1018952" y="6154834"/>
            <a:ext cx="10154093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7, 8: Representative images of Soya chunk curry with tandoori garlic naan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B4F11-F782-418B-9A5F-7FB0DB908030}"/>
              </a:ext>
            </a:extLst>
          </p:cNvPr>
          <p:cNvSpPr txBox="1"/>
          <p:nvPr/>
        </p:nvSpPr>
        <p:spPr>
          <a:xfrm>
            <a:off x="1784440" y="5670739"/>
            <a:ext cx="9569359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https://www.indianhealthyrecipes.com/soya-chunks-curry-meal-maker-curry/</a:t>
            </a: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http://tks.ae/product/tandoori-naan-2/</a:t>
            </a:r>
            <a:endParaRPr lang="en-IN" sz="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D4E5A3-7C3F-4BE2-B379-2B62BFED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82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9C7-FEFB-4FCD-8E3C-7F0A71B8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2299-F98E-40C0-B09A-3E4177B7B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rmAutofit fontScale="92500"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Hervé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(2018). The Future of Food is Note by Note Cooking. [online] MAD Feed. Available at: https://www.madfeed.co/2015/mad-dispatches-the-future-of-food-is-note-by-note-cooking/ [Accessed 24 Nov. 2020]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Paris, G. (2018). International Contest for Note by Note Cooking N°7 - AgroParisTech. [online] http://www2.agroparistech.fr/The-announcement-of-the-International-Contest-for-Note-by-Note-Cooking-No7 [Accessed 24 Nov. 2020].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Paris, G. (2018). International Contest for Note by Note Cooking N°5 - AgroParisTech. [online] http://www2.agroparistech.fr/Fibrous-consistencies-and-acidities.html [Accessed 24 Nov. 2020].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&amp; Beverage Standards, Merck, https://www.sigmaaldrich.com/analytical-chromatography/analytical-products.html?TablePage=9641147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Iqemusu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(2017). The 24 Notes. [online]. Available at: https://iqemusu.com/en/the-24-notes-note-by-note-cooking/ 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François (2019).  Louis François- Food Ingredients Since 1908. Available at: http://www.louisfrancois.com/index_en.html 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MSK (2019), MSK catalogue. [online] Available at: http://msk-ingredients.com/msk-catalogue-2019/?page=1. </a:t>
            </a:r>
          </a:p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Sosa (2019). Sosa Catalogue. Available at: https://www.sosa.cat/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Texturas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</a:p>
          <a:p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Texturas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Albert y 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Ferran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Adria. Available at: http://albertyferranadria.com/eng/texturas.html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11A5B-35D1-45BF-859A-401237DB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53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82EC-7846-4CA7-9E1D-557FDDB3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199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E6A9E-F33E-409E-9B34-B1A156D4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77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D0E2-43D4-4F27-A3D3-FD8E36F1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66A21-670D-4CC3-B0D5-ED63510C34BB}"/>
              </a:ext>
            </a:extLst>
          </p:cNvPr>
          <p:cNvSpPr txBox="1"/>
          <p:nvPr/>
        </p:nvSpPr>
        <p:spPr>
          <a:xfrm>
            <a:off x="3047114" y="1561628"/>
            <a:ext cx="60977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Ingredients and recipe</a:t>
            </a: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curry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soyabean chunks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alginate beads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tandoori garlic naan bread</a:t>
            </a:r>
          </a:p>
          <a:p>
            <a:pPr marL="342900" indent="-342900">
              <a:buAutoNum type="arabicPeriod"/>
            </a:pPr>
            <a:r>
              <a:rPr lang="en-I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assembling</a:t>
            </a:r>
          </a:p>
          <a:p>
            <a:pPr marL="342900" indent="-342900">
              <a:buAutoNum type="arabicPeriod"/>
            </a:pPr>
            <a:r>
              <a:rPr lang="en-I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FD30-9976-411F-B0DD-CD2F60C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8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983D-1BB3-4FFB-A34E-4CB25425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590550"/>
            <a:ext cx="11115675" cy="135255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SOYA CHUNK CURRY WITH TANDOORI GARLIC NAAN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Soyabean chunks and spicy beads </a:t>
            </a:r>
            <a:r>
              <a:rPr lang="en-I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suspended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flavourful curry paired with smoky, garlicy naan bread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498C8-AA8F-4285-A6D1-7267297AB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0065" y="2514600"/>
            <a:ext cx="3969710" cy="3120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098C0-EE94-47D1-9464-A1D3A0E562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19" y="2514600"/>
            <a:ext cx="3655385" cy="3120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DC978-DAB0-48CD-A97D-ED03E7E7DBC7}"/>
              </a:ext>
            </a:extLst>
          </p:cNvPr>
          <p:cNvSpPr txBox="1"/>
          <p:nvPr/>
        </p:nvSpPr>
        <p:spPr>
          <a:xfrm>
            <a:off x="1520456" y="5931717"/>
            <a:ext cx="9346018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1, 2: Representative images of soya chunk curry with tandoori garlic naan</a:t>
            </a:r>
            <a:endParaRPr lang="en-IN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BDD9B-2185-4AC2-AAE2-AF47B3A577F0}"/>
              </a:ext>
            </a:extLst>
          </p:cNvPr>
          <p:cNvSpPr txBox="1"/>
          <p:nvPr/>
        </p:nvSpPr>
        <p:spPr>
          <a:xfrm>
            <a:off x="2889397" y="5404424"/>
            <a:ext cx="60977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https://depositphotos.com/vector-images/curry.html</a:t>
            </a:r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F04C7-74F7-49B4-A084-1E225D764F68}"/>
              </a:ext>
            </a:extLst>
          </p:cNvPr>
          <p:cNvSpPr txBox="1"/>
          <p:nvPr/>
        </p:nvSpPr>
        <p:spPr>
          <a:xfrm>
            <a:off x="7507028" y="5462132"/>
            <a:ext cx="33076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https://www.dreamstime.com/illustration/naan-bread.html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6B5D55-FFAA-4064-998D-DEA6A9BB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69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3A87-0098-4D94-AC5A-8C5871C5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91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 AND RECIPE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CCE7-2542-4486-AD89-DB4F1B44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32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A697-AEF5-4D30-B50E-9305031F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CURRY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0AD390-5612-4713-A6D4-846403722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15935"/>
              </p:ext>
            </p:extLst>
          </p:nvPr>
        </p:nvGraphicFramePr>
        <p:xfrm>
          <a:off x="1590325" y="1339703"/>
          <a:ext cx="9233619" cy="5404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5459">
                  <a:extLst>
                    <a:ext uri="{9D8B030D-6E8A-4147-A177-3AD203B41FA5}">
                      <a16:colId xmlns:a16="http://schemas.microsoft.com/office/drawing/2014/main" val="704609951"/>
                    </a:ext>
                  </a:extLst>
                </a:gridCol>
                <a:gridCol w="2271544">
                  <a:extLst>
                    <a:ext uri="{9D8B030D-6E8A-4147-A177-3AD203B41FA5}">
                      <a16:colId xmlns:a16="http://schemas.microsoft.com/office/drawing/2014/main" val="2760696202"/>
                    </a:ext>
                  </a:extLst>
                </a:gridCol>
                <a:gridCol w="3786616">
                  <a:extLst>
                    <a:ext uri="{9D8B030D-6E8A-4147-A177-3AD203B41FA5}">
                      <a16:colId xmlns:a16="http://schemas.microsoft.com/office/drawing/2014/main" val="1706484357"/>
                    </a:ext>
                  </a:extLst>
                </a:gridCol>
              </a:tblGrid>
              <a:tr h="240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Ingredient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1620504829"/>
                  </a:ext>
                </a:extLst>
              </a:tr>
              <a:tr h="376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thick consistency of the curry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3499909599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liquid like consistency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1373259212"/>
                  </a:ext>
                </a:extLst>
              </a:tr>
              <a:tr h="376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oil (mostly triglyceride)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ml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mouth feel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3568438030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Dimethyl sulfoxide 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onion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3086903474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Isobutyraldehyde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paprika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1826250618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Allyl isothiocyanate (garlic)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garlic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3200786414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Butyraldehyde (ginger)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ginger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1443106212"/>
                  </a:ext>
                </a:extLst>
              </a:tr>
              <a:tr h="376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(−)-Bornyl acetate (coriander)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coriander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1574130307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Acetaldehyde (cumin)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cumin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2563715879"/>
                  </a:ext>
                </a:extLst>
              </a:tr>
              <a:tr h="376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Acetoin (tomato)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tomato flavour – sweet and tangy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2670548813"/>
                  </a:ext>
                </a:extLst>
              </a:tr>
              <a:tr h="9544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Carotenoids (Amarouciaxanthin A or 9-cis-Antheraxanthin or β-Carotene) for orange colour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drops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orange colour of the curry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2095201155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Curcumin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mg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turmeric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3135331938"/>
                  </a:ext>
                </a:extLst>
              </a:tr>
              <a:tr h="24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Citric acid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sour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536301069"/>
                  </a:ext>
                </a:extLst>
              </a:tr>
              <a:tr h="376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 to taste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balance the taste of all the spices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4155386703"/>
                  </a:ext>
                </a:extLst>
              </a:tr>
              <a:tr h="376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Sucrose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 to taste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balance the taste of all the spices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5" marR="62765" marT="0" marB="0"/>
                </a:tc>
                <a:extLst>
                  <a:ext uri="{0D108BD9-81ED-4DB2-BD59-A6C34878D82A}">
                    <a16:rowId xmlns:a16="http://schemas.microsoft.com/office/drawing/2014/main" val="18861464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208A1-4FE9-47BD-9CAD-8D0D2D53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2F77-B595-4810-8C40-3C270457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2E0A-CA14-42DD-9AEF-3D36B35D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1871" cy="433024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20 grams of starch and add 200 grams water. Mix it well and heat it at 90°C.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 the heat to low.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20 ml of vegetable oil, 4 drops of dimethyl sulfoxide, 1 drop of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isobutyraldehyde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drops of allyl isothiocyanate, 2 drops of butyraldehyde, 2 drops of (−)-Bornyl acetate, 2 drops of acetaldehyde, 6 drops of acetoin, 10 mg of curcumin, salt and sucrose, a drop of citric acid, add few drops of carotenoids to get an orange-brown colour.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 everything till you get a thick gravy like consistency of the curry.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lasgow curry base sauce - page 1 | Curry Sauce, Curry Base , Curry Gravy  Recipes, Secret Curry Base | Curry Recipes Online">
            <a:extLst>
              <a:ext uri="{FF2B5EF4-FFF2-40B4-BE49-F238E27FC236}">
                <a16:creationId xmlns:a16="http://schemas.microsoft.com/office/drawing/2014/main" id="{B892D5C7-2BBE-4B34-A0CE-C4C6B5FC44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89" y="1848142"/>
            <a:ext cx="4104168" cy="2790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D14D4-EE71-476F-94E3-61030916B663}"/>
              </a:ext>
            </a:extLst>
          </p:cNvPr>
          <p:cNvSpPr txBox="1"/>
          <p:nvPr/>
        </p:nvSpPr>
        <p:spPr>
          <a:xfrm>
            <a:off x="7033153" y="5137669"/>
            <a:ext cx="4101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3: Representative image of the curry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E59A0-5AA0-4C88-B44E-698DA54D2B5D}"/>
              </a:ext>
            </a:extLst>
          </p:cNvPr>
          <p:cNvSpPr txBox="1"/>
          <p:nvPr/>
        </p:nvSpPr>
        <p:spPr>
          <a:xfrm>
            <a:off x="7519876" y="4788190"/>
            <a:ext cx="649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https://www.curry-recipes.co.uk/curry/index.php?topic=11354.0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B7465-3164-4615-958D-9BD18F63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185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CCD3-9874-4D4F-A44B-48C4595F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SOYABEAN CHUCKS: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C5CA41-D83A-45C7-944F-4D79C502B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69209"/>
              </p:ext>
            </p:extLst>
          </p:nvPr>
        </p:nvGraphicFramePr>
        <p:xfrm>
          <a:off x="2139043" y="1690689"/>
          <a:ext cx="7788727" cy="4612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773">
                  <a:extLst>
                    <a:ext uri="{9D8B030D-6E8A-4147-A177-3AD203B41FA5}">
                      <a16:colId xmlns:a16="http://schemas.microsoft.com/office/drawing/2014/main" val="1625692246"/>
                    </a:ext>
                  </a:extLst>
                </a:gridCol>
                <a:gridCol w="1914628">
                  <a:extLst>
                    <a:ext uri="{9D8B030D-6E8A-4147-A177-3AD203B41FA5}">
                      <a16:colId xmlns:a16="http://schemas.microsoft.com/office/drawing/2014/main" val="2075503226"/>
                    </a:ext>
                  </a:extLst>
                </a:gridCol>
                <a:gridCol w="3691326">
                  <a:extLst>
                    <a:ext uri="{9D8B030D-6E8A-4147-A177-3AD203B41FA5}">
                      <a16:colId xmlns:a16="http://schemas.microsoft.com/office/drawing/2014/main" val="490739846"/>
                    </a:ext>
                  </a:extLst>
                </a:gridCol>
              </a:tblGrid>
              <a:tr h="291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Ingredient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046495"/>
                  </a:ext>
                </a:extLst>
              </a:tr>
              <a:tr h="596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Soy protein isolate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make the body of the soyabean chuck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830009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mix all the ingredients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804443"/>
                  </a:ext>
                </a:extLst>
              </a:tr>
              <a:tr h="1059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Citric acid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reduces the pH and helps 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coarse protein structure on gelation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939669"/>
                  </a:ext>
                </a:extLst>
              </a:tr>
              <a:tr h="596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oil (triglyceride)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ml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fry the final product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197403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Allura Red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and brown mix to give brown colour, replicating the soyabean chunks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626979"/>
                  </a:ext>
                </a:extLst>
              </a:tr>
              <a:tr h="609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Brilliant Black BN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97940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 to taste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 salty-sweet taste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421145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Sucrose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 to taste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44902"/>
                  </a:ext>
                </a:extLst>
              </a:tr>
              <a:tr h="291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texture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79205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5987D-01F2-4769-8A3C-EB355DC7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64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B77D-784D-497C-B6AE-93AA3B89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B739-F170-4E67-908A-4C4931D7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8720" cy="458580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 50 grams of soy protein in 50 grams of water, mix it well to get a smooth and thick paste.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some salt and 0.4 grams of citric acid.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one drop each of Allura red and brilliant Black BN to get a brown colour.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Cook the mixture at 90°C in a water bath for 30 minutes.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a gel is obtained place this in a fridge at 4°C for at least 2 hours.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set, cut small cylinders from this gel and roll it on the mixture of salt, sucrose and starch. </a:t>
            </a:r>
          </a:p>
          <a:p>
            <a:pPr marL="342900" indent="-342900"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pan add 100 ml of oil and fry these cylinders to get a fluffy product with a crispy surface. 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ejasCare Soya Chunks Meal Maker 500 g: Amazon.in: Grocery &amp; Gourmet Foods">
            <a:extLst>
              <a:ext uri="{FF2B5EF4-FFF2-40B4-BE49-F238E27FC236}">
                <a16:creationId xmlns:a16="http://schemas.microsoft.com/office/drawing/2014/main" id="{1B1208C4-CCAD-4B98-98FC-69DA331D3C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31" y="1989509"/>
            <a:ext cx="3778987" cy="26262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8FAB9-6D51-4CE0-9A0A-2ABB73408766}"/>
              </a:ext>
            </a:extLst>
          </p:cNvPr>
          <p:cNvSpPr txBox="1"/>
          <p:nvPr/>
        </p:nvSpPr>
        <p:spPr>
          <a:xfrm>
            <a:off x="7778603" y="5239077"/>
            <a:ext cx="6098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 4: Representative images of soya chunk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B0881-B756-4616-9310-2AB3FE9BA40A}"/>
              </a:ext>
            </a:extLst>
          </p:cNvPr>
          <p:cNvSpPr txBox="1"/>
          <p:nvPr/>
        </p:nvSpPr>
        <p:spPr>
          <a:xfrm>
            <a:off x="7778603" y="4914571"/>
            <a:ext cx="71503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N" sz="9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https://www.amazon.in/TejasCare-Soya-Chunks-Meal-Maker/dp/B07DB7GB91</a:t>
            </a:r>
            <a:endParaRPr lang="en-I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EAC1F-5D30-489F-986B-A77E6A7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97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2923-EFEC-4C78-8516-600DA33D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ALGINATE BEADS: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606C8-7AC4-45B6-9F2A-29030EA0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95430"/>
              </p:ext>
            </p:extLst>
          </p:nvPr>
        </p:nvGraphicFramePr>
        <p:xfrm>
          <a:off x="1786270" y="1477926"/>
          <a:ext cx="8814388" cy="5014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426">
                  <a:extLst>
                    <a:ext uri="{9D8B030D-6E8A-4147-A177-3AD203B41FA5}">
                      <a16:colId xmlns:a16="http://schemas.microsoft.com/office/drawing/2014/main" val="1221063496"/>
                    </a:ext>
                  </a:extLst>
                </a:gridCol>
                <a:gridCol w="2077311">
                  <a:extLst>
                    <a:ext uri="{9D8B030D-6E8A-4147-A177-3AD203B41FA5}">
                      <a16:colId xmlns:a16="http://schemas.microsoft.com/office/drawing/2014/main" val="2974965423"/>
                    </a:ext>
                  </a:extLst>
                </a:gridCol>
                <a:gridCol w="2716651">
                  <a:extLst>
                    <a:ext uri="{9D8B030D-6E8A-4147-A177-3AD203B41FA5}">
                      <a16:colId xmlns:a16="http://schemas.microsoft.com/office/drawing/2014/main" val="1671344904"/>
                    </a:ext>
                  </a:extLst>
                </a:gridCol>
              </a:tblGrid>
              <a:tr h="303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Ingredient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579720"/>
                  </a:ext>
                </a:extLst>
              </a:tr>
              <a:tr h="3038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alginate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gram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small beads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757955"/>
                  </a:ext>
                </a:extLst>
              </a:tr>
              <a:tr h="629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grams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dissolve the alginate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524942"/>
                  </a:ext>
                </a:extLst>
              </a:tr>
              <a:tr h="95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oil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ml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convert the solution into beads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473070"/>
                  </a:ext>
                </a:extLst>
              </a:tr>
              <a:tr h="629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 to taste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taste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846021"/>
                  </a:ext>
                </a:extLst>
              </a:tr>
              <a:tr h="629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(−)-Bornyl acetate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 fresh coriander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571197"/>
                  </a:ext>
                </a:extLst>
              </a:tr>
              <a:tr h="629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Isobutyraldehyde 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spicy paprika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523113"/>
                  </a:ext>
                </a:extLst>
              </a:tr>
              <a:tr h="629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Limonene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fresh lemony flavour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590669"/>
                  </a:ext>
                </a:extLst>
              </a:tr>
              <a:tr h="3038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Leucomalachite Green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drop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green colour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83072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F14C-28BC-42A8-BB2F-56070BCF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96D-AEAE-48BB-8A95-351AAEF58BC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73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Widescreen</PresentationFormat>
  <Paragraphs>220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NOTE BY NOTE COOKING</vt:lpstr>
      <vt:lpstr>TABLE OF CONTENTS</vt:lpstr>
      <vt:lpstr>SOYA CHUNK CURRY WITH TANDOORI GARLIC NAAN Soyabean chunks and spicy beads suspended in a flavourful curry paired with smoky, garlicy naan bread</vt:lpstr>
      <vt:lpstr>INGREDIENTS AND RECIPE</vt:lpstr>
      <vt:lpstr>FOR THE CURRY</vt:lpstr>
      <vt:lpstr>RECIPE</vt:lpstr>
      <vt:lpstr>FOR THE SOYABEAN CHUCKS:</vt:lpstr>
      <vt:lpstr>RECIPE</vt:lpstr>
      <vt:lpstr>FOR THE ALGINATE BEADS:</vt:lpstr>
      <vt:lpstr>RECIPE</vt:lpstr>
      <vt:lpstr>FOR THE TANDOORI GARLIC NAAN BREAD:</vt:lpstr>
      <vt:lpstr>RECIPE</vt:lpstr>
      <vt:lpstr>FINAL ASSEMBLING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BY NOTE COOKING</dc:title>
  <dc:creator>Bhumika Patel</dc:creator>
  <cp:lastModifiedBy>Bhumika Patel</cp:lastModifiedBy>
  <cp:revision>17</cp:revision>
  <dcterms:created xsi:type="dcterms:W3CDTF">2020-11-30T08:23:41Z</dcterms:created>
  <dcterms:modified xsi:type="dcterms:W3CDTF">2020-12-01T01:21:59Z</dcterms:modified>
</cp:coreProperties>
</file>