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08"/>
  </p:normalViewPr>
  <p:slideViewPr>
    <p:cSldViewPr snapToGrid="0" snapToObjects="1">
      <p:cViewPr varScale="1">
        <p:scale>
          <a:sx n="99" d="100"/>
          <a:sy n="99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079C2-2862-CD44-A0E4-14B505E7F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9A9B9F-6939-B545-A9A5-44395517B7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50ECD-4C8F-174B-ADDF-15D0B6F9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6DF10-9156-6E48-B6F0-AEAEB04C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15956-3515-2744-8EF0-D7892EA1B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4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CC06A-9350-884A-8485-86D85E4A6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CFEAC4-2DD5-A746-8757-F5444A28A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D539C-EA66-F247-8164-802E6BE66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B6E86-1FF8-0444-9F43-F7703AB12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9B0EF-4177-AA44-90AB-28B6144FF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7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279EF2-EB5A-F04B-A513-009706564F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83BC79-3E04-954A-8D7E-37EFC61C0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DDEBC-95F9-B540-8CF2-7C75A893F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12BF4-4643-8D47-9101-A4363CC03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21320-B02C-714A-AB87-874B23E52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4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D4EBA-462B-F54E-B1EE-28F6FC20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C1CB0-3A43-5D4F-BD9B-235879BBF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20E42-3A29-3847-ACFC-19A596A24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1C1D1-51FB-EF4C-9AEF-51D75D7AA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6745C-0922-D449-B38C-9C253546A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1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574E7-DE21-D040-84D0-DBDF41479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4B6DA-7D94-BA4F-B465-1B4E413A8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B7D81-0A55-DA43-8F79-285F10968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90461-94EA-5D4C-9343-F562A124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E3A0F-0367-D248-8A27-69835CDC0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1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71525-B547-2F4D-9A03-E084246F5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32009-E24B-1B4C-9EA7-7A29A3694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A3D861-5E32-DF40-B0B1-7ABAD2646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34B14-A399-C444-AB9D-35571413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FDC2B-5142-2A44-9FBF-0F782CCF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1C99A6-BF50-0049-AD92-C17E32D9B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5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A9E39-0F21-B741-B905-793BABDE0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EE001-9253-5444-9B3F-94705F58C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0C4963-2FEF-624B-AE9E-830B27311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6829F9-EA3E-EF49-84F7-E15B1A98E3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9D49C8-A107-C945-8B02-455AD4961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84F1A3-AE5A-0445-974C-D8AA4171D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BA70CF-2845-C74E-B16C-6B4A75FDA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DA8093-7534-5C4C-A4AB-D871854BE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52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1B3C0-D41F-A446-ABEC-D1CFB029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FF39FB-E851-4E4A-A8F9-539D3C6FC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43B1BF-6540-AD49-BEB9-ACDD7FD72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FAB4EB-FA5D-3445-8F34-8765E78C5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9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0C5E82-DA6D-5744-A3CB-97076B2DC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911824-8D0A-B144-930E-36C28E72A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2A964-2508-2D4F-8933-78E87A38B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1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7D393-36C8-4C4E-910C-7034DB9CD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16C6B-EE7A-8141-BAA5-0C8D8E475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FFE158-1335-0A4C-AC03-1FD480BC7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8DC34-FD0F-4440-9666-D65A24B05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54523-3308-EA48-9897-FD4E18168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DE7464-B5EF-A545-BB85-261E9B9EF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5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3062C-F2A8-CE45-8B3B-84667CD97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7625B9-87D4-954F-935F-78F5BD085A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CBE93F-5556-0B4D-AF28-861783BAF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1DD70-D8D7-D64D-B05F-3EFA8E8EA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10BB8-CEFA-B44F-8EAF-5E1AE26B7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566C9-025B-E14A-AC84-65FCE8A07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0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3AFB91-06F7-7149-BCB0-A0E113490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9772F-A449-7947-B772-8CFBE3D97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9EF65-A5A4-6147-8B58-257E2D09D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26270-A6B2-FE42-AA24-CD20E79C9E31}" type="datetimeFigureOut">
              <a:rPr lang="en-US" smtClean="0"/>
              <a:t>11/25/20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2FA22-E466-DC40-BAD0-819D1BB05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14A5E-B441-F149-BA7D-C97B46B88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11DA6-387D-CC42-BF00-871C90E68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8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www6.versailles-grignon.inrae.fr/var/internet6_versailles_ecosys/storage/images/collaborations/agroparistech/84382-2-eng-GB/AgroParisTech_inra_image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https://www.dit.ie/media/documents/internationalstudents/erasmus/1819forms/Logo_FIPDes.jpg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E9040-5358-FB49-9262-B42E182FA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321" y="2343216"/>
            <a:ext cx="9779358" cy="822593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NOTE BY NOTE COOKING PROPOSAL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0AF9D-F1F5-D14A-9A15-D7262D65D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24763"/>
            <a:ext cx="9144000" cy="1549511"/>
          </a:xfrm>
        </p:spPr>
        <p:txBody>
          <a:bodyPr>
            <a:norm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REINVENTION OF THE BRAZILIAN VERSION OF STROGANOFF</a:t>
            </a:r>
          </a:p>
          <a:p>
            <a:pPr algn="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LUCAS JOAO MEZZOMO</a:t>
            </a:r>
          </a:p>
        </p:txBody>
      </p:sp>
      <p:pic>
        <p:nvPicPr>
          <p:cNvPr id="1027" name="Picture 42" descr="ECOSYS Bienvenue - AgroParisTech">
            <a:extLst>
              <a:ext uri="{FF2B5EF4-FFF2-40B4-BE49-F238E27FC236}">
                <a16:creationId xmlns:a16="http://schemas.microsoft.com/office/drawing/2014/main" id="{9480F362-B4FF-604E-92CF-F1AFFD8DE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1" t="25854" r="10959" b="27756"/>
          <a:stretch>
            <a:fillRect/>
          </a:stretch>
        </p:blipFill>
        <p:spPr bwMode="auto">
          <a:xfrm>
            <a:off x="566270" y="564496"/>
            <a:ext cx="2802242" cy="109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40" descr="Resultado de imagem para fipdes logo">
            <a:extLst>
              <a:ext uri="{FF2B5EF4-FFF2-40B4-BE49-F238E27FC236}">
                <a16:creationId xmlns:a16="http://schemas.microsoft.com/office/drawing/2014/main" id="{1F416E2B-E325-9140-9930-A6B34E509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707302"/>
            <a:ext cx="2133600" cy="822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A083514F-42AE-B543-B2E9-4E21031F7C61}"/>
              </a:ext>
            </a:extLst>
          </p:cNvPr>
          <p:cNvSpPr txBox="1">
            <a:spLocks/>
          </p:cNvSpPr>
          <p:nvPr/>
        </p:nvSpPr>
        <p:spPr>
          <a:xfrm>
            <a:off x="1524000" y="5937161"/>
            <a:ext cx="9144000" cy="62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PARIS, FRANCE</a:t>
            </a: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NOVEMBER 2020.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0167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5F99-BEF6-BA44-91EF-8F3AE060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21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JUSTIFICATION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F60F-4486-3243-86E8-85620AB5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54" y="1253331"/>
            <a:ext cx="10914845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Idea of reinventing the Brazilian version of Stroganoff: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Stroganoff can be considered a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suspension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(meat in sauce)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Topic of the 9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International Note by Note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NbN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Cooking Contest.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Made with chicken breast and sauce (containing onion, tomatoes/ketchup, mustard, and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champignons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pic>
        <p:nvPicPr>
          <p:cNvPr id="1026" name="Picture 2" descr="Strogonoff solidário vai ajudar família de brasileiro com câncer |  Brazilian Times">
            <a:extLst>
              <a:ext uri="{FF2B5EF4-FFF2-40B4-BE49-F238E27FC236}">
                <a16:creationId xmlns:a16="http://schemas.microsoft.com/office/drawing/2014/main" id="{9E30E23D-1C2B-5E47-B102-BF8C9F3A4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00" y="3531984"/>
            <a:ext cx="5080000" cy="283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B16278CB-9009-9B4A-B743-DEBB6AB5D115}"/>
              </a:ext>
            </a:extLst>
          </p:cNvPr>
          <p:cNvSpPr/>
          <p:nvPr/>
        </p:nvSpPr>
        <p:spPr>
          <a:xfrm rot="21100353">
            <a:off x="7075596" y="4278567"/>
            <a:ext cx="4356881" cy="183578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36BE49-71D0-0B4C-AA18-3D3520A69927}"/>
              </a:ext>
            </a:extLst>
          </p:cNvPr>
          <p:cNvSpPr txBox="1"/>
          <p:nvPr/>
        </p:nvSpPr>
        <p:spPr>
          <a:xfrm>
            <a:off x="5782435" y="6396335"/>
            <a:ext cx="6254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Figure 1 –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Typical Brazilian version of Stroganoff eaten with rice and shoestring potatoes.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Source: Brazilian Times (2017)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55C2173-04C7-7B46-B1EE-F02F4D879756}"/>
              </a:ext>
            </a:extLst>
          </p:cNvPr>
          <p:cNvCxnSpPr>
            <a:cxnSpLocks/>
            <a:endCxn id="15" idx="3"/>
          </p:cNvCxnSpPr>
          <p:nvPr/>
        </p:nvCxnSpPr>
        <p:spPr>
          <a:xfrm flipH="1" flipV="1">
            <a:off x="4876379" y="4642803"/>
            <a:ext cx="2502138" cy="2923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27D7811-F2D9-0144-B514-3977EB9AACE9}"/>
              </a:ext>
            </a:extLst>
          </p:cNvPr>
          <p:cNvSpPr txBox="1"/>
          <p:nvPr/>
        </p:nvSpPr>
        <p:spPr>
          <a:xfrm>
            <a:off x="1005806" y="4350415"/>
            <a:ext cx="387057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Part of the whole dish to be reinvented in this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NbN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proposal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EE26CF-A084-A14F-9C36-3264485C1C32}"/>
              </a:ext>
            </a:extLst>
          </p:cNvPr>
          <p:cNvSpPr txBox="1"/>
          <p:nvPr/>
        </p:nvSpPr>
        <p:spPr>
          <a:xfrm>
            <a:off x="838200" y="5257170"/>
            <a:ext cx="420578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Approach: combination of two preparations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1) Meat-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flavoured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alginate beads and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NbN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Sauce.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897A52-1724-2041-99F6-0DF325616971}"/>
              </a:ext>
            </a:extLst>
          </p:cNvPr>
          <p:cNvCxnSpPr>
            <a:stCxn id="15" idx="2"/>
            <a:endCxn id="17" idx="0"/>
          </p:cNvCxnSpPr>
          <p:nvPr/>
        </p:nvCxnSpPr>
        <p:spPr>
          <a:xfrm flipH="1">
            <a:off x="2941092" y="4935190"/>
            <a:ext cx="1" cy="3219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116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5F99-BEF6-BA44-91EF-8F3AE060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21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RECIPE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F60F-4486-3243-86E8-85620AB5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54" y="1253331"/>
            <a:ext cx="10914845" cy="4351338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MEAT-FLAVOURED ALGINATE BEADS</a:t>
            </a: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2A20C00D-62D0-E54D-AD38-36DE5CB5C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929767"/>
              </p:ext>
            </p:extLst>
          </p:nvPr>
        </p:nvGraphicFramePr>
        <p:xfrm>
          <a:off x="746976" y="2368709"/>
          <a:ext cx="10753858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24264">
                  <a:extLst>
                    <a:ext uri="{9D8B030D-6E8A-4147-A177-3AD203B41FA5}">
                      <a16:colId xmlns:a16="http://schemas.microsoft.com/office/drawing/2014/main" val="2259722389"/>
                    </a:ext>
                  </a:extLst>
                </a:gridCol>
                <a:gridCol w="2275014">
                  <a:extLst>
                    <a:ext uri="{9D8B030D-6E8A-4147-A177-3AD203B41FA5}">
                      <a16:colId xmlns:a16="http://schemas.microsoft.com/office/drawing/2014/main" val="2710481336"/>
                    </a:ext>
                  </a:extLst>
                </a:gridCol>
                <a:gridCol w="5254580">
                  <a:extLst>
                    <a:ext uri="{9D8B030D-6E8A-4147-A177-3AD203B41FA5}">
                      <a16:colId xmlns:a16="http://schemas.microsoft.com/office/drawing/2014/main" val="30830824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14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581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Sodium alginate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making the alginate pearls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217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Calcium lactate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making the alginate pearls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685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2-methyl-3-furanthiol</a:t>
                      </a:r>
                      <a:r>
                        <a:rPr lang="en-US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drops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Cooked chicken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723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2-furfurylthiol</a:t>
                      </a:r>
                      <a:r>
                        <a:rPr lang="en-US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drops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Cooked chicken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93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itchFamily="2" charset="2"/>
                        </a:rPr>
                        <a:t>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dodecalactone</a:t>
                      </a:r>
                      <a:r>
                        <a:rPr lang="en-US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Cooked chicken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04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Beta carotene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Provides a light yellow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the 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877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84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5F99-BEF6-BA44-91EF-8F3AE060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21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RECIPE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F60F-4486-3243-86E8-85620AB5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54" y="1253331"/>
            <a:ext cx="10914845" cy="4351338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Note by Note Sauce</a:t>
            </a: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2A20C00D-62D0-E54D-AD38-36DE5CB5C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663426"/>
              </p:ext>
            </p:extLst>
          </p:nvPr>
        </p:nvGraphicFramePr>
        <p:xfrm>
          <a:off x="638576" y="2014819"/>
          <a:ext cx="10914847" cy="4658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24709">
                  <a:extLst>
                    <a:ext uri="{9D8B030D-6E8A-4147-A177-3AD203B41FA5}">
                      <a16:colId xmlns:a16="http://schemas.microsoft.com/office/drawing/2014/main" val="2259722389"/>
                    </a:ext>
                  </a:extLst>
                </a:gridCol>
                <a:gridCol w="2082772">
                  <a:extLst>
                    <a:ext uri="{9D8B030D-6E8A-4147-A177-3AD203B41FA5}">
                      <a16:colId xmlns:a16="http://schemas.microsoft.com/office/drawing/2014/main" val="2710481336"/>
                    </a:ext>
                  </a:extLst>
                </a:gridCol>
                <a:gridCol w="5407366">
                  <a:extLst>
                    <a:ext uri="{9D8B030D-6E8A-4147-A177-3AD203B41FA5}">
                      <a16:colId xmlns:a16="http://schemas.microsoft.com/office/drawing/2014/main" val="30830824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14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Basis of the sauce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581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Corn starch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Thickening agent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217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Vinegar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Acidic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usually coming from ketchup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685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Savory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723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Lycopene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Provides a light red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the sauce (usually coming from the tomato sauce in the original recipe)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93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oct-1-en-3-ol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drops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Mushroom-like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04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cis‐3‐hexenal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drop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Tomato-like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877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2-3-butanedione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drops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Butter-like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218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Allyl isothiocyanate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Mustard-like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593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2-methoxy-3-isobutylpyrazine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Bell pepper-like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265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methyl propyl disulfide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drop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Onion/garlic-like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492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84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5F99-BEF6-BA44-91EF-8F3AE060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21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2A20C00D-62D0-E54D-AD38-36DE5CB5C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417139"/>
              </p:ext>
            </p:extLst>
          </p:nvPr>
        </p:nvGraphicFramePr>
        <p:xfrm>
          <a:off x="2653143" y="2182244"/>
          <a:ext cx="6486465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78062">
                  <a:extLst>
                    <a:ext uri="{9D8B030D-6E8A-4147-A177-3AD203B41FA5}">
                      <a16:colId xmlns:a16="http://schemas.microsoft.com/office/drawing/2014/main" val="2259722389"/>
                    </a:ext>
                  </a:extLst>
                </a:gridCol>
                <a:gridCol w="1708403">
                  <a:extLst>
                    <a:ext uri="{9D8B030D-6E8A-4147-A177-3AD203B41FA5}">
                      <a16:colId xmlns:a16="http://schemas.microsoft.com/office/drawing/2014/main" val="27104813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14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Bowl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581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Blender (normal or handheld immersion)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217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3-cm diameter round measuring spoon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685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Strainer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723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Spoon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93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Cooking pot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04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Stove/Inducing hob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877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57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5F99-BEF6-BA44-91EF-8F3AE060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21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F60F-4486-3243-86E8-85620AB5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54" y="1253331"/>
            <a:ext cx="10914845" cy="519898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MEAT-FLAVOURED ALGINATE BEADS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1) Add into 100mL of water, the drops of 2-methyl-3-furanthiol, 2-furfurythiol,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gama-dodecalactone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beta carotene, then mix it for 30 seconds with either a normal or a handheld immersion blender;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2) Incorporate the sodium alginate, mixing again the solution thoroughly for 3 minutes. Leave the mixture to settle for, at least, 15 minutes to remove bubbles;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3) In Parallel, prepare the calcium solution by adding 1g of calcium lactate into 100mL of water. Mix well until the calcium lactate is completely dissolved;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4) Using a 3cm-diameter round measuring spoon, scoop out the sodium alginate-pure-compound solution, adding it carefully into the calcium lactate solution. Once the alginate spheres (beads) are formed, allow them to settle for 30 seconds and then strain;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5) Rinse the alginate beads twice to remove excess of calcium.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71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5F99-BEF6-BA44-91EF-8F3AE060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21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F60F-4486-3243-86E8-85620AB5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54" y="1253331"/>
            <a:ext cx="10914845" cy="519898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NOTE BY NOTE SAUCE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1) Add into 75mL of water, the sodium chloride, lycopene, oct-1-en-3-ol, cis‐3‐hexenal, 2-3-butanedione, allyl isothiocyanate, 2-methoxy-3-isobutylpyrazine, and methyl propyl disulfide, bringing it to simmer;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2) Dissolve the corn starch in 50mililiters of water (at 25°C) and add it to the previous mixture.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3) Then, incorporate 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millilitres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vinegar and mix to obtain the sauce.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781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icture containing indoor, cup, food, sitting&#10;&#10;Description automatically generated">
            <a:extLst>
              <a:ext uri="{FF2B5EF4-FFF2-40B4-BE49-F238E27FC236}">
                <a16:creationId xmlns:a16="http://schemas.microsoft.com/office/drawing/2014/main" id="{52BD6FDA-2791-9940-B30D-24BF4980AB2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71" r="-2" b="36298"/>
          <a:stretch/>
        </p:blipFill>
        <p:spPr bwMode="auto"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Carrot, Orange &amp; Mango Spheres with Rose Crystals | Molecular Recipes">
            <a:extLst>
              <a:ext uri="{FF2B5EF4-FFF2-40B4-BE49-F238E27FC236}">
                <a16:creationId xmlns:a16="http://schemas.microsoft.com/office/drawing/2014/main" id="{19FCA4C5-6336-DB44-822A-86532AFCFF7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77" r="-2" b="16653"/>
          <a:stretch/>
        </p:blipFill>
        <p:spPr bwMode="auto">
          <a:xfrm>
            <a:off x="4883025" y="3457147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BE5F99-BEF6-BA44-91EF-8F3AE060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859536"/>
            <a:ext cx="4832802" cy="1243584"/>
          </a:xfrm>
        </p:spPr>
        <p:txBody>
          <a:bodyPr>
            <a:normAutofit/>
          </a:bodyPr>
          <a:lstStyle/>
          <a:p>
            <a:r>
              <a:rPr lang="en-US" sz="3400">
                <a:latin typeface="Arial" panose="020B0604020202020204" pitchFamily="34" charset="0"/>
                <a:cs typeface="Arial" panose="020B0604020202020204" pitchFamily="34" charset="0"/>
              </a:rPr>
              <a:t>PRESENTATION OF THE DISH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F60F-4486-3243-86E8-85620AB5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739" y="2465494"/>
            <a:ext cx="4832803" cy="366435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Pour the sauce at 40°C inside a soup bowl and add the alginate beads at the top of it. Figure 2a shows the presentation of the sauce in a bowl. Figure 2b shows an idealistic approximation of the meat-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flavoured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alginate beads.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0">
            <a:extLst>
              <a:ext uri="{FF2B5EF4-FFF2-40B4-BE49-F238E27FC236}">
                <a16:creationId xmlns:a16="http://schemas.microsoft.com/office/drawing/2014/main" id="{C181A6B0-0F5A-384F-AEE2-B7D5781E31B2}"/>
              </a:ext>
            </a:extLst>
          </p:cNvPr>
          <p:cNvSpPr txBox="1"/>
          <p:nvPr/>
        </p:nvSpPr>
        <p:spPr>
          <a:xfrm>
            <a:off x="9263221" y="0"/>
            <a:ext cx="2928779" cy="74697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b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Figure </a:t>
            </a:r>
            <a:r>
              <a:rPr lang="en-US" sz="1200" b="1" dirty="0">
                <a:solidFill>
                  <a:srgbClr val="0E10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2a</a:t>
            </a:r>
            <a:r>
              <a:rPr lang="en-US" sz="1200" b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en-US" sz="12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Intended </a:t>
            </a:r>
            <a:r>
              <a:rPr lang="en-US" sz="1200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Strogonoff</a:t>
            </a:r>
            <a:r>
              <a:rPr lang="en-US" sz="12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sauce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Source: adapted from Richa (2019)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DBF6C4DE-C643-494E-A176-E06CA63B7742}"/>
              </a:ext>
            </a:extLst>
          </p:cNvPr>
          <p:cNvSpPr txBox="1"/>
          <p:nvPr/>
        </p:nvSpPr>
        <p:spPr>
          <a:xfrm>
            <a:off x="9585618" y="5941768"/>
            <a:ext cx="2614930" cy="909794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050" b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Figure </a:t>
            </a:r>
            <a:r>
              <a:rPr lang="en-US" sz="1050" b="1" dirty="0">
                <a:solidFill>
                  <a:srgbClr val="0E10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2b</a:t>
            </a:r>
            <a:r>
              <a:rPr lang="en-US" sz="1050" b="1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</a:t>
            </a:r>
            <a:r>
              <a:rPr lang="en-US" sz="105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Intended form and size of the meat-</a:t>
            </a:r>
            <a:r>
              <a:rPr lang="en-US" sz="1050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flavoured</a:t>
            </a:r>
            <a:r>
              <a:rPr lang="en-US" sz="105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alginate beads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05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Source: Quantum </a:t>
            </a:r>
            <a:r>
              <a:rPr lang="en-US" sz="1050" dirty="0" err="1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Chefe</a:t>
            </a:r>
            <a:r>
              <a:rPr lang="en-US" sz="1050" dirty="0">
                <a:solidFill>
                  <a:srgbClr val="0E10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(2014)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4829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5F99-BEF6-BA44-91EF-8F3AE060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21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F60F-4486-3243-86E8-85620AB5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55" y="2180610"/>
            <a:ext cx="10914845" cy="32929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Brazilian Times (2017). 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Strogonoff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solidário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ajudar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família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brasileiro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câncer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[online] Brazilian Times. Available at: https://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www.braziliantimes.com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comunidade-brasileira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/2017/08/23/strogonoff-solidario-vai-ajudar-familia-de-brasileiro-com-cancer.html [Accessed 25 Nov. 2020].</a:t>
            </a:r>
          </a:p>
          <a:p>
            <a:pPr marL="0" indent="0" algn="just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Quantum Chef (2014). 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Carrot, Orange &amp; Mango Spheres with Rose Crystals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[online] Molecular Recipes. Available at: http://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www.molecularrecipes.com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/spherification-1/carrot-orange-mango-spheres-rose-crystals/ [Accessed 24 Nov. 2020].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Richa (2019). Vegan Mushroom Sauce - No Oil Option - Vegan Richa. [online] Vegan Richa. Available at: https://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www.veganricha.com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/vegan-mushroom-sauce/ [Accessed 24 Nov. 2020].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57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770</Words>
  <Application>Microsoft Macintosh PowerPoint</Application>
  <PresentationFormat>Widescreen</PresentationFormat>
  <Paragraphs>123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NOTE BY NOTE COOKING PROPOSAL</vt:lpstr>
      <vt:lpstr>JUSTIFICATION</vt:lpstr>
      <vt:lpstr>RECIPE</vt:lpstr>
      <vt:lpstr>RECIPE</vt:lpstr>
      <vt:lpstr>EQUIPMENT</vt:lpstr>
      <vt:lpstr>PROCEDURE</vt:lpstr>
      <vt:lpstr>PROCEDURE</vt:lpstr>
      <vt:lpstr>PRESENTATION OF THE DISH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 BY NOTE COOKING PROPOSAL</dc:title>
  <dc:creator>D19128314 Lucas Joao Mezzomo</dc:creator>
  <cp:lastModifiedBy>D19128314 Lucas Joao Mezzomo</cp:lastModifiedBy>
  <cp:revision>2</cp:revision>
  <dcterms:created xsi:type="dcterms:W3CDTF">2020-11-25T14:52:05Z</dcterms:created>
  <dcterms:modified xsi:type="dcterms:W3CDTF">2020-11-25T15:08:23Z</dcterms:modified>
</cp:coreProperties>
</file>